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8" r:id="rId1"/>
  </p:sldMasterIdLst>
  <p:notesMasterIdLst>
    <p:notesMasterId r:id="rId27"/>
  </p:notesMasterIdLst>
  <p:sldIdLst>
    <p:sldId id="284" r:id="rId2"/>
    <p:sldId id="489" r:id="rId3"/>
    <p:sldId id="492" r:id="rId4"/>
    <p:sldId id="493" r:id="rId5"/>
    <p:sldId id="494" r:id="rId6"/>
    <p:sldId id="495" r:id="rId7"/>
    <p:sldId id="496" r:id="rId8"/>
    <p:sldId id="497" r:id="rId9"/>
    <p:sldId id="498" r:id="rId10"/>
    <p:sldId id="509" r:id="rId11"/>
    <p:sldId id="510" r:id="rId12"/>
    <p:sldId id="511" r:id="rId13"/>
    <p:sldId id="512" r:id="rId14"/>
    <p:sldId id="513" r:id="rId15"/>
    <p:sldId id="514" r:id="rId16"/>
    <p:sldId id="515" r:id="rId17"/>
    <p:sldId id="516" r:id="rId18"/>
    <p:sldId id="517" r:id="rId19"/>
    <p:sldId id="518" r:id="rId20"/>
    <p:sldId id="519" r:id="rId21"/>
    <p:sldId id="520" r:id="rId22"/>
    <p:sldId id="521" r:id="rId23"/>
    <p:sldId id="522" r:id="rId24"/>
    <p:sldId id="523" r:id="rId25"/>
    <p:sldId id="524" r:id="rId26"/>
  </p:sldIdLst>
  <p:sldSz cx="12192000" cy="6858000"/>
  <p:notesSz cx="6858000" cy="9144000"/>
  <p:embeddedFontLst>
    <p:embeddedFont>
      <p:font typeface="맑은 고딕" panose="020B0503020000020004" pitchFamily="50" charset="-127"/>
      <p:regular r:id="rId28"/>
      <p:bold r:id="rId29"/>
    </p:embeddedFont>
    <p:embeddedFont>
      <p:font typeface="나눔고딕 ExtraBold" panose="020B0600000101010101" charset="-127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나눔고딕" panose="020B0600000101010101" charset="-127"/>
      <p:regular r:id="rId35"/>
      <p:bold r:id="rId36"/>
    </p:embeddedFont>
    <p:embeddedFont>
      <p:font typeface="나눔바른고딕" panose="020B0600000101010101" charset="-127"/>
      <p:regular r:id="rId37"/>
      <p:bold r:id="rId38"/>
    </p:embeddedFont>
    <p:embeddedFont>
      <p:font typeface="함초롬돋움" panose="02030504000101010101" pitchFamily="18" charset="-127"/>
      <p:regular r:id="rId39"/>
      <p:bold r:id="rId4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FF0066"/>
    <a:srgbClr val="1318F5"/>
    <a:srgbClr val="CA3E8E"/>
    <a:srgbClr val="4472C4"/>
    <a:srgbClr val="E1E1E1"/>
    <a:srgbClr val="F83110"/>
    <a:srgbClr val="FF3300"/>
    <a:srgbClr val="FB7B6D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테마 스타일 2 - 강조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00" autoAdjust="0"/>
    <p:restoredTop sz="98590" autoAdjust="0"/>
  </p:normalViewPr>
  <p:slideViewPr>
    <p:cSldViewPr snapToGrid="0">
      <p:cViewPr varScale="1">
        <p:scale>
          <a:sx n="100" d="100"/>
          <a:sy n="100" d="100"/>
        </p:scale>
        <p:origin x="115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6D1DD4-7DDA-4F8F-99BF-BECFEA75E5D7}" type="datetimeFigureOut">
              <a:rPr lang="ko-KR" altLang="en-US" smtClean="0"/>
              <a:pPr/>
              <a:t>2020-02-14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A3EFF-2DF6-4480-9FBD-877B0DC9FBB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5306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116382" y="423952"/>
            <a:ext cx="119703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16382" y="6614047"/>
            <a:ext cx="119703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51"/>
          <p:cNvSpPr>
            <a:spLocks noChangeArrowheads="1"/>
          </p:cNvSpPr>
          <p:nvPr userDrawn="1"/>
        </p:nvSpPr>
        <p:spPr bwMode="auto">
          <a:xfrm>
            <a:off x="116381" y="6660495"/>
            <a:ext cx="2820784" cy="20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7205" tIns="33603" rIns="67205" bIns="33603">
            <a:spAutoFit/>
          </a:bodyPr>
          <a:lstStyle/>
          <a:p>
            <a:pPr defTabSz="672687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0" i="0" dirty="0" err="1">
                <a:solidFill>
                  <a:srgbClr val="FF00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웹개발자</a:t>
            </a:r>
            <a:r>
              <a:rPr kumimoji="0" lang="ko-KR" altLang="en-US" sz="1000" b="0" i="0" dirty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kumimoji="0" lang="ko-KR" altLang="en-US" sz="1000" b="0" i="0" dirty="0" smtClean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</a:t>
            </a:r>
            <a:endParaRPr kumimoji="0" lang="en-US" altLang="ko-KR" sz="1000" b="0" i="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196736" y="74816"/>
            <a:ext cx="108067" cy="258756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b="0" i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211601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12025" y="656096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C764DE79-268F-4C1A-8933-263129D2AF90}" type="datetimeFigureOut">
              <a:rPr lang="en-US" smtClean="0"/>
              <a:pPr/>
              <a:t>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03218" y="6599962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3509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2BBA7361-7AB8-4A33-9D2A-5082C82A542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43651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12025" y="656096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C764DE79-268F-4C1A-8933-263129D2AF90}" type="datetimeFigureOut">
              <a:rPr lang="en-US" smtClean="0"/>
              <a:pPr/>
              <a:t>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03218" y="6599962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3509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2BBA7361-7AB8-4A33-9D2A-5082C82A542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428283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30097" y="6577911"/>
            <a:ext cx="1402083" cy="32165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- </a:t>
            </a:r>
            <a:fld id="{2BBA7361-7AB8-4A33-9D2A-5082C82A542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1552" y="73127"/>
            <a:ext cx="3631965" cy="317572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93865" y="1085792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76324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0830097" y="6577911"/>
            <a:ext cx="1402083" cy="3216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0" i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2BBA7361-7AB8-4A33-9D2A-5082C82A5428}" type="slidenum">
              <a:rPr lang="ko-KR" altLang="en-US" sz="1200" b="0" i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‹#›</a:t>
            </a:fld>
            <a:endParaRPr lang="ko-KR" altLang="en-US" sz="1200" b="0" i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271552" y="73127"/>
            <a:ext cx="3631965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1600" b="0" i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마스터 제목 스타일 편집</a:t>
            </a:r>
            <a:endParaRPr lang="en-US" sz="1600" b="0" i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8411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12025" y="656096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C764DE79-268F-4C1A-8933-263129D2AF90}" type="datetimeFigureOut">
              <a:rPr lang="en-US" smtClean="0"/>
              <a:pPr/>
              <a:t>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03218" y="6599962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3509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- </a:t>
            </a:r>
            <a:fld id="{2BBA7361-7AB8-4A33-9D2A-5082C82A542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3409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12025" y="656096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C764DE79-268F-4C1A-8933-263129D2AF90}" type="datetimeFigureOut">
              <a:rPr lang="en-US" smtClean="0"/>
              <a:pPr/>
              <a:t>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03218" y="6599962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3509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2BBA7361-7AB8-4A33-9D2A-5082C82A542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679783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312025" y="656096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C764DE79-268F-4C1A-8933-263129D2AF90}" type="datetimeFigureOut">
              <a:rPr lang="en-US" smtClean="0"/>
              <a:pPr/>
              <a:t>2/14/2020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03218" y="6599962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43509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2BBA7361-7AB8-4A33-9D2A-5082C82A542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822581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312025" y="656096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C764DE79-268F-4C1A-8933-263129D2AF90}" type="datetimeFigureOut">
              <a:rPr lang="en-US" smtClean="0"/>
              <a:pPr/>
              <a:t>2/14/2020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303218" y="6599962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343509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0830097" y="6577911"/>
            <a:ext cx="1402083" cy="3216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0" i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2BBA7361-7AB8-4A33-9D2A-5082C82A5428}" type="slidenum">
              <a:rPr lang="ko-KR" altLang="en-US" sz="1200" b="0" i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‹#›</a:t>
            </a:fld>
            <a:endParaRPr lang="ko-KR" altLang="en-US" sz="1200" b="0" i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271552" y="73127"/>
            <a:ext cx="3631965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1600" b="0" i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마스터 제목 스타일 편집</a:t>
            </a:r>
            <a:endParaRPr lang="en-US" sz="1600" b="0" i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1213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312025" y="656096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C764DE79-268F-4C1A-8933-263129D2AF90}" type="datetimeFigureOut">
              <a:rPr lang="en-US" smtClean="0"/>
              <a:pPr/>
              <a:t>2/14/2020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303218" y="6599962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343509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2BBA7361-7AB8-4A33-9D2A-5082C82A542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690551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312025" y="656096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C764DE79-268F-4C1A-8933-263129D2AF90}" type="datetimeFigureOut">
              <a:rPr lang="en-US" smtClean="0"/>
              <a:pPr/>
              <a:t>2/14/2020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303218" y="6599962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43509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910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800"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sz="2400"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sz="2000"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sz="2000"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312025" y="656096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C764DE79-268F-4C1A-8933-263129D2AF90}" type="datetimeFigureOut">
              <a:rPr lang="en-US" smtClean="0"/>
              <a:pPr/>
              <a:t>2/14/2020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03218" y="6599962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43509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2BBA7361-7AB8-4A33-9D2A-5082C82A542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926932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312025" y="656096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C764DE79-268F-4C1A-8933-263129D2AF90}" type="datetimeFigureOut">
              <a:rPr lang="en-US" smtClean="0"/>
              <a:pPr/>
              <a:t>2/14/2020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03218" y="6599962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43509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2BBA7361-7AB8-4A33-9D2A-5082C82A542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650849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806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661" r:id="rId12"/>
    <p:sldLayoutId id="2147483664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3450926" y="2665884"/>
            <a:ext cx="6197769" cy="88462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sz="1400" b="1" dirty="0" smtClean="0">
                <a:solidFill>
                  <a:schemeClr val="bg1">
                    <a:lumMod val="6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렌터카 중개 사이트</a:t>
            </a:r>
            <a:r>
              <a:rPr lang="en-US" altLang="ko-KR" sz="1400" b="1" dirty="0" smtClean="0">
                <a:solidFill>
                  <a:schemeClr val="bg1">
                    <a:lumMod val="6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 </a:t>
            </a:r>
            <a:r>
              <a:rPr lang="ko-KR" altLang="en-US" sz="1400" b="1" dirty="0" smtClean="0">
                <a:solidFill>
                  <a:schemeClr val="bg1">
                    <a:lumMod val="6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정보 커뮤니티 사이트</a:t>
            </a:r>
            <a:r>
              <a:rPr lang="en-US" altLang="ko-KR" sz="1400" b="1" dirty="0" smtClean="0">
                <a:solidFill>
                  <a:schemeClr val="bg1">
                    <a:lumMod val="6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400" b="1" dirty="0" smtClean="0">
                <a:solidFill>
                  <a:schemeClr val="bg1">
                    <a:lumMod val="6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야구정보 제공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defRPr/>
            </a:pPr>
            <a:r>
              <a:rPr lang="ko-KR" altLang="en-US" sz="1600" dirty="0">
                <a:solidFill>
                  <a:srgbClr val="DB404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성실하며 호기심 많고 개발에 재미를 느끼는 웹개발자</a:t>
            </a:r>
            <a:r>
              <a:rPr lang="en-US" altLang="ko-KR" sz="1600" dirty="0">
                <a:solidFill>
                  <a:srgbClr val="DB404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  <a:endParaRPr lang="en-US" sz="1600" dirty="0">
              <a:solidFill>
                <a:srgbClr val="DB404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358647" y="2234188"/>
            <a:ext cx="5324034" cy="781050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ko-KR" altLang="en-US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 프로젝트 포트폴리오</a:t>
            </a:r>
            <a:endParaRPr lang="en-US" sz="4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7591308" y="5209592"/>
            <a:ext cx="3768671" cy="636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144000" bIns="360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/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연락처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010-1234-8123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 eaLnBrk="1" hangingPunct="1"/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이메일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j@gmail.com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463116" y="2034746"/>
            <a:ext cx="766118" cy="163933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itle 13"/>
          <p:cNvSpPr txBox="1">
            <a:spLocks/>
          </p:cNvSpPr>
          <p:nvPr/>
        </p:nvSpPr>
        <p:spPr>
          <a:xfrm>
            <a:off x="7591308" y="4734371"/>
            <a:ext cx="1368134" cy="471942"/>
          </a:xfrm>
          <a:prstGeom prst="rect">
            <a:avLst/>
          </a:prstGeom>
        </p:spPr>
        <p:txBody>
          <a:bodyPr rtlCol="0">
            <a:normAutofit lnSpcReduction="100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rPr>
              <a:t>진 </a:t>
            </a:r>
            <a:r>
              <a:rPr lang="en-US" altLang="ko-KR" sz="28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rPr>
              <a:t>_ _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17801573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reserv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3211" y="1071637"/>
            <a:ext cx="9883773" cy="4035823"/>
          </a:xfrm>
          <a:prstGeom prst="rect">
            <a:avLst/>
          </a:prstGeom>
        </p:spPr>
      </p:pic>
      <p:sp>
        <p:nvSpPr>
          <p:cNvPr id="15" name="제목 3"/>
          <p:cNvSpPr txBox="1">
            <a:spLocks/>
          </p:cNvSpPr>
          <p:nvPr/>
        </p:nvSpPr>
        <p:spPr>
          <a:xfrm>
            <a:off x="309924" y="64738"/>
            <a:ext cx="4991917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예약 관리</a:t>
            </a:r>
          </a:p>
        </p:txBody>
      </p:sp>
      <p:sp>
        <p:nvSpPr>
          <p:cNvPr id="16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11609388" y="6535738"/>
            <a:ext cx="582612" cy="322262"/>
          </a:xfrm>
          <a:prstGeom prst="rect">
            <a:avLst/>
          </a:prstGeom>
        </p:spPr>
        <p:txBody>
          <a:bodyPr/>
          <a:lstStyle/>
          <a:p>
            <a:fld id="{2BBA7361-7AB8-4A33-9D2A-5082C82A5428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479061" y="3819875"/>
            <a:ext cx="1204053" cy="32912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865901" y="5021137"/>
            <a:ext cx="3332439" cy="94213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체크박스를 체크 후 취소처리하면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해당 예약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예약과 연결된 결제까지 모두 취소처리되며 고객에게는 취소된 내용과 함께 이메일로 통보된다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7" name="직선 화살표 연결선 6"/>
          <p:cNvCxnSpPr>
            <a:cxnSpLocks/>
          </p:cNvCxnSpPr>
          <p:nvPr/>
        </p:nvCxnSpPr>
        <p:spPr>
          <a:xfrm>
            <a:off x="10082068" y="4140762"/>
            <a:ext cx="0" cy="828328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100027" y="1851031"/>
            <a:ext cx="3689697" cy="53098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취소된 예약정보라면 취소여부에 취소일시가 표시되며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결제여부에는 결제 관련 정보가 표시된다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41761" y="2487122"/>
            <a:ext cx="1034045" cy="120342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293018" y="4470469"/>
            <a:ext cx="2302268" cy="32912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953741" y="4902791"/>
            <a:ext cx="2689301" cy="288443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연락처뒷자리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예약번호 기준 검색 지원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88593" y="2974509"/>
            <a:ext cx="667004" cy="22036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3427918" y="2974509"/>
            <a:ext cx="3356731" cy="288443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각 예약번호를 누르면 해당 결제정보로 이동된다</a:t>
            </a:r>
          </a:p>
        </p:txBody>
      </p:sp>
    </p:spTree>
    <p:extLst>
      <p:ext uri="{BB962C8B-B14F-4D97-AF65-F5344CB8AC3E}">
        <p14:creationId xmlns:p14="http://schemas.microsoft.com/office/powerpoint/2010/main" val="305993357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pay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9729" y="1085457"/>
            <a:ext cx="9509726" cy="3964338"/>
          </a:xfrm>
          <a:prstGeom prst="rect">
            <a:avLst/>
          </a:prstGeom>
        </p:spPr>
      </p:pic>
      <p:sp>
        <p:nvSpPr>
          <p:cNvPr id="15" name="제목 3"/>
          <p:cNvSpPr txBox="1">
            <a:spLocks/>
          </p:cNvSpPr>
          <p:nvPr/>
        </p:nvSpPr>
        <p:spPr>
          <a:xfrm>
            <a:off x="309925" y="64738"/>
            <a:ext cx="4251648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결제내역 관리 </a:t>
            </a:r>
          </a:p>
        </p:txBody>
      </p:sp>
      <p:sp>
        <p:nvSpPr>
          <p:cNvPr id="16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11609388" y="6535738"/>
            <a:ext cx="582612" cy="322262"/>
          </a:xfrm>
          <a:prstGeom prst="rect">
            <a:avLst/>
          </a:prstGeom>
        </p:spPr>
        <p:txBody>
          <a:bodyPr/>
          <a:lstStyle/>
          <a:p>
            <a:fld id="{2BBA7361-7AB8-4A33-9D2A-5082C82A5428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225992" y="3647246"/>
            <a:ext cx="1204053" cy="32912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8231664" y="4896891"/>
            <a:ext cx="3194038" cy="93838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체크박스를 체크 후 취소처리하면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해당 결제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결제와 연결된 예약까지 모두 취소처리되며 고객에게는 취소된 내용과 함께 이메일로 통보된다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0" name="직선 화살표 연결선 9"/>
          <p:cNvCxnSpPr>
            <a:cxnSpLocks/>
          </p:cNvCxnSpPr>
          <p:nvPr/>
        </p:nvCxnSpPr>
        <p:spPr>
          <a:xfrm>
            <a:off x="9857002" y="3968133"/>
            <a:ext cx="0" cy="828328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7866600" y="1652338"/>
            <a:ext cx="3305874" cy="4401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취소된 결제라면 취소여부에 취소된 날짜가 표시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740346" y="2356752"/>
            <a:ext cx="1192219" cy="116662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425882" y="4252504"/>
            <a:ext cx="2152929" cy="3442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4133205" y="4698232"/>
            <a:ext cx="2689301" cy="288443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연락처뒷자리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예약번호 기준 검색 지원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133403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일별매출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5827" y="962803"/>
            <a:ext cx="7056784" cy="5616624"/>
          </a:xfrm>
          <a:prstGeom prst="rect">
            <a:avLst/>
          </a:prstGeom>
        </p:spPr>
      </p:pic>
      <p:sp>
        <p:nvSpPr>
          <p:cNvPr id="15" name="제목 3"/>
          <p:cNvSpPr txBox="1">
            <a:spLocks/>
          </p:cNvSpPr>
          <p:nvPr/>
        </p:nvSpPr>
        <p:spPr>
          <a:xfrm>
            <a:off x="309924" y="64738"/>
            <a:ext cx="4010405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매출 관리</a:t>
            </a:r>
          </a:p>
        </p:txBody>
      </p:sp>
      <p:sp>
        <p:nvSpPr>
          <p:cNvPr id="16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11609388" y="6535738"/>
            <a:ext cx="582612" cy="322262"/>
          </a:xfrm>
          <a:prstGeom prst="rect">
            <a:avLst/>
          </a:prstGeom>
        </p:spPr>
        <p:txBody>
          <a:bodyPr/>
          <a:lstStyle/>
          <a:p>
            <a:fld id="{2BBA7361-7AB8-4A33-9D2A-5082C82A5428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75748" y="962803"/>
            <a:ext cx="1548002" cy="70662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986871" y="1777368"/>
            <a:ext cx="6814890" cy="22241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7932611" y="5041783"/>
            <a:ext cx="4063646" cy="101532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조회된 기간에 따라 각각의 일자에 해당하는 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매출액을 합산하여 보여주며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마지막에는 해당 기간의 매출액을 모두 합산하여 표시해준다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 flipH="1">
            <a:off x="2315127" y="1316116"/>
            <a:ext cx="285714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5172269" y="560131"/>
            <a:ext cx="4628556" cy="1334353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일별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월별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기간별 해당 기간에 해당하는 매출 내역을 합산하여 표시한다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기간별 검색시에는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1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주일전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, 1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개월전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, 3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개월전 버튼을 클릭했을때 당일 기준으로 기간이 잡히며 직접 해당 기간을 입력할때는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Datepicker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를 통해 날짜를 입력 받도록 한다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3" name="직선 연결선 12"/>
          <p:cNvCxnSpPr>
            <a:cxnSpLocks/>
          </p:cNvCxnSpPr>
          <p:nvPr/>
        </p:nvCxnSpPr>
        <p:spPr>
          <a:xfrm flipH="1">
            <a:off x="7801761" y="2869478"/>
            <a:ext cx="612397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414157" y="2718032"/>
            <a:ext cx="3431097" cy="41106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HighChart API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를 통해 매출 현황을 그래프로 표시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091722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balc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5374" y="1415739"/>
            <a:ext cx="9575571" cy="3848239"/>
          </a:xfrm>
          <a:prstGeom prst="rect">
            <a:avLst/>
          </a:prstGeom>
        </p:spPr>
      </p:pic>
      <p:sp>
        <p:nvSpPr>
          <p:cNvPr id="15" name="제목 3"/>
          <p:cNvSpPr txBox="1">
            <a:spLocks/>
          </p:cNvSpPr>
          <p:nvPr/>
        </p:nvSpPr>
        <p:spPr>
          <a:xfrm>
            <a:off x="309925" y="64738"/>
            <a:ext cx="3918126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정산 관리</a:t>
            </a:r>
          </a:p>
        </p:txBody>
      </p:sp>
      <p:sp>
        <p:nvSpPr>
          <p:cNvPr id="16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11609388" y="6535738"/>
            <a:ext cx="582612" cy="322262"/>
          </a:xfrm>
          <a:prstGeom prst="rect">
            <a:avLst/>
          </a:prstGeom>
        </p:spPr>
        <p:txBody>
          <a:bodyPr/>
          <a:lstStyle/>
          <a:p>
            <a:fld id="{2BBA7361-7AB8-4A33-9D2A-5082C82A5428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751440" y="2175406"/>
            <a:ext cx="1733165" cy="32912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화살표 연결선 6"/>
          <p:cNvCxnSpPr>
            <a:cxnSpLocks/>
          </p:cNvCxnSpPr>
          <p:nvPr/>
        </p:nvCxnSpPr>
        <p:spPr>
          <a:xfrm>
            <a:off x="5446637" y="2046914"/>
            <a:ext cx="1826618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821111" y="2864967"/>
            <a:ext cx="2203241" cy="32912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연결선 12"/>
          <p:cNvCxnSpPr>
            <a:cxnSpLocks/>
          </p:cNvCxnSpPr>
          <p:nvPr/>
        </p:nvCxnSpPr>
        <p:spPr>
          <a:xfrm flipV="1">
            <a:off x="5446637" y="2046915"/>
            <a:ext cx="0" cy="80337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7360548" y="1213996"/>
            <a:ext cx="3487653" cy="101506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매출액은 해당업체의 해당월에 결제처리가 된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결제 취소되지않은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) 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금액들을 합산하여 표시한다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수수료는 해당 업체의 합산된 매출액에 업체의 계약된 수수료율을 곱하여 표시한다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242921" y="2446865"/>
            <a:ext cx="3448699" cy="117445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8514826" y="4974865"/>
            <a:ext cx="1259172" cy="35334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9588956" y="2560157"/>
            <a:ext cx="2575079" cy="121539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처음에는 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정산처리 전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으로 표시되며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관리자가 정산처리후에는 정산처리한 일시가 표시되며 잘못 정산처리했을 경우를 대비 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정산취소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를 누르면 해당 정산내역이 다시 정산처리 전으로 돌아간다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3" name="직선 연결선 22"/>
          <p:cNvCxnSpPr>
            <a:cxnSpLocks/>
          </p:cNvCxnSpPr>
          <p:nvPr/>
        </p:nvCxnSpPr>
        <p:spPr>
          <a:xfrm flipH="1">
            <a:off x="9773998" y="5151538"/>
            <a:ext cx="818541" cy="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cxnSpLocks/>
          </p:cNvCxnSpPr>
          <p:nvPr/>
        </p:nvCxnSpPr>
        <p:spPr>
          <a:xfrm flipV="1">
            <a:off x="10592539" y="3884103"/>
            <a:ext cx="0" cy="126743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4005506" y="4053015"/>
            <a:ext cx="5768491" cy="88708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화살표 연결선 28"/>
          <p:cNvCxnSpPr>
            <a:cxnSpLocks/>
          </p:cNvCxnSpPr>
          <p:nvPr/>
        </p:nvCxnSpPr>
        <p:spPr>
          <a:xfrm>
            <a:off x="6835670" y="4940105"/>
            <a:ext cx="0" cy="74724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6535777" y="5737825"/>
            <a:ext cx="4403468" cy="64021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해당년월의 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정산 안된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매출액과 수수료를 모두 합산하여 표시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해당년월의 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정산 된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’ 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매출액과 수수료를 모두 합산하여 표시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6" name="직선 연결선 25"/>
          <p:cNvCxnSpPr>
            <a:cxnSpLocks/>
          </p:cNvCxnSpPr>
          <p:nvPr/>
        </p:nvCxnSpPr>
        <p:spPr>
          <a:xfrm flipV="1">
            <a:off x="2965621" y="1383958"/>
            <a:ext cx="8237" cy="78259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881459" y="5481798"/>
            <a:ext cx="4035573" cy="87862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매월 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1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일 오후 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10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시 기준으로 스프링 스케줄러에 따라 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자동으로 전월까지의 업체들의 매출액과 수수료를 계산하여 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정산내역 테이블에 입력된다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86735" y="830919"/>
            <a:ext cx="3487653" cy="552726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년도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월별로 해당월의 정산내역을 검색할 수 있으며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정산내역은 전월까지만 표시됨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804748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notic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0833" y="1385813"/>
            <a:ext cx="8773297" cy="3568891"/>
          </a:xfrm>
          <a:prstGeom prst="rect">
            <a:avLst/>
          </a:prstGeom>
        </p:spPr>
      </p:pic>
      <p:sp>
        <p:nvSpPr>
          <p:cNvPr id="15" name="제목 3"/>
          <p:cNvSpPr txBox="1">
            <a:spLocks/>
          </p:cNvSpPr>
          <p:nvPr/>
        </p:nvSpPr>
        <p:spPr>
          <a:xfrm>
            <a:off x="309924" y="64738"/>
            <a:ext cx="3783903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공지 관리 </a:t>
            </a:r>
          </a:p>
        </p:txBody>
      </p:sp>
      <p:sp>
        <p:nvSpPr>
          <p:cNvPr id="16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11609388" y="6535738"/>
            <a:ext cx="582612" cy="322262"/>
          </a:xfrm>
          <a:prstGeom prst="rect">
            <a:avLst/>
          </a:prstGeom>
        </p:spPr>
        <p:txBody>
          <a:bodyPr/>
          <a:lstStyle/>
          <a:p>
            <a:fld id="{2BBA7361-7AB8-4A33-9D2A-5082C82A5428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059265" y="2889929"/>
            <a:ext cx="6260952" cy="22215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994497" y="1857423"/>
            <a:ext cx="3026927" cy="43395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삭제된 공지글은 붉은색으로 표시되며 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삭제일이 표시되고 해당글은 클릭되지않는다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7" name="직선 화살표 연결선 6"/>
          <p:cNvCxnSpPr>
            <a:cxnSpLocks/>
          </p:cNvCxnSpPr>
          <p:nvPr/>
        </p:nvCxnSpPr>
        <p:spPr>
          <a:xfrm flipV="1">
            <a:off x="8013465" y="2291382"/>
            <a:ext cx="878865" cy="598548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8756821" y="2487828"/>
            <a:ext cx="667265" cy="150082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/>
          <p:cNvCxnSpPr>
            <a:endCxn id="11" idx="2"/>
          </p:cNvCxnSpPr>
          <p:nvPr/>
        </p:nvCxnSpPr>
        <p:spPr>
          <a:xfrm flipH="1" flipV="1">
            <a:off x="9090454" y="3988654"/>
            <a:ext cx="4119" cy="77281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7279401" y="4780332"/>
            <a:ext cx="3436590" cy="71120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감추기 체크박스 체크후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선택글 감추기＇를 실행하면 글은 지워지지않으나 업체측에서 볼때는 해당글이 보이지 않게 됨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750360" y="4235788"/>
            <a:ext cx="2029381" cy="3904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3669027" y="4728639"/>
            <a:ext cx="3222904" cy="20171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검색조건은 제목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내용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작성자를 기준으로 검색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84067" y="3274463"/>
            <a:ext cx="1619485" cy="3904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431716" y="5289405"/>
            <a:ext cx="2546142" cy="58624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삭제되지 않은 글의 제목을 클릭하면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해당 글의 수정화면으로 이동된다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9" name="직선 연결선 28"/>
          <p:cNvCxnSpPr>
            <a:cxnSpLocks/>
          </p:cNvCxnSpPr>
          <p:nvPr/>
        </p:nvCxnSpPr>
        <p:spPr>
          <a:xfrm>
            <a:off x="1476462" y="3469663"/>
            <a:ext cx="1207605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cxnSpLocks/>
          </p:cNvCxnSpPr>
          <p:nvPr/>
        </p:nvCxnSpPr>
        <p:spPr>
          <a:xfrm>
            <a:off x="1476462" y="3469663"/>
            <a:ext cx="0" cy="173151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10433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11609388" y="6535738"/>
            <a:ext cx="582612" cy="322262"/>
          </a:xfrm>
          <a:prstGeom prst="rect">
            <a:avLst/>
          </a:prstGeom>
        </p:spPr>
        <p:txBody>
          <a:bodyPr/>
          <a:lstStyle/>
          <a:p>
            <a:fld id="{2BBA7361-7AB8-4A33-9D2A-5082C82A5428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40" y="543491"/>
            <a:ext cx="6571274" cy="28127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40" y="3346356"/>
            <a:ext cx="6672091" cy="30362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598937" y="6097423"/>
            <a:ext cx="1345600" cy="28669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595914" y="1183256"/>
            <a:ext cx="4326551" cy="152333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공지 입력하기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	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제목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내용을 입력하고 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입력＇버튼을 클릭하면  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	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공지가 등록되며 바로 표시되지않고 숨기기가 기본값이며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	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공지리스트에서 보이기 전환해주어야 업체측에서 해당 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	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공지가 표시되며 볼 수 있게 된다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	CK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에디터 사용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931472" y="4697531"/>
            <a:ext cx="3655434" cy="81192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공지 수정하기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	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해당글의 제목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작성자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등록일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내용이 표시됨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	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제목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내용을 수정하고 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수정＇버튼을 클릭하면  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	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공지가 수정되며 공지 리스트로 이동됨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107490" y="5834805"/>
            <a:ext cx="3823982" cy="81192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감춰진 글이면 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보이기＇ 보이는 글이면 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감추기＇ 버튼이 표시되며 각 버튼은 업체측에서 해당 공지를 보거나 보지못하도록 전환 시킨다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삭제를 누르면 해당글은 삭제처리되고 리스트로 이동됨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" name="제목 3"/>
          <p:cNvSpPr txBox="1">
            <a:spLocks/>
          </p:cNvSpPr>
          <p:nvPr/>
        </p:nvSpPr>
        <p:spPr>
          <a:xfrm>
            <a:off x="309924" y="64738"/>
            <a:ext cx="3783903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공지 관리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수정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444657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11609388" y="6535738"/>
            <a:ext cx="582612" cy="322262"/>
          </a:xfrm>
          <a:prstGeom prst="rect">
            <a:avLst/>
          </a:prstGeom>
        </p:spPr>
        <p:txBody>
          <a:bodyPr/>
          <a:lstStyle/>
          <a:p>
            <a:fld id="{2BBA7361-7AB8-4A33-9D2A-5082C82A5428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31" y="1183462"/>
            <a:ext cx="9732288" cy="442877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38691" y="5165666"/>
            <a:ext cx="2588237" cy="32912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698291" y="5612234"/>
            <a:ext cx="3688989" cy="322026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검색조건은 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ID, 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이름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연락처 끝자리 기준으로 검색된다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723003" y="4470778"/>
            <a:ext cx="747516" cy="33611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9928024" y="4887537"/>
            <a:ext cx="1576791" cy="322026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관리자 등록으로 이동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" name="제목 3"/>
          <p:cNvSpPr txBox="1">
            <a:spLocks/>
          </p:cNvSpPr>
          <p:nvPr/>
        </p:nvSpPr>
        <p:spPr>
          <a:xfrm>
            <a:off x="309924" y="64738"/>
            <a:ext cx="3783903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관리 </a:t>
            </a:r>
          </a:p>
        </p:txBody>
      </p:sp>
    </p:spTree>
    <p:extLst>
      <p:ext uri="{BB962C8B-B14F-4D97-AF65-F5344CB8AC3E}">
        <p14:creationId xmlns:p14="http://schemas.microsoft.com/office/powerpoint/2010/main" val="34725339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11609388" y="6535738"/>
            <a:ext cx="582612" cy="322262"/>
          </a:xfrm>
          <a:prstGeom prst="rect">
            <a:avLst/>
          </a:prstGeom>
        </p:spPr>
        <p:txBody>
          <a:bodyPr/>
          <a:lstStyle/>
          <a:p>
            <a:fld id="{2BBA7361-7AB8-4A33-9D2A-5082C82A5428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44" y="1133128"/>
            <a:ext cx="10024844" cy="456190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649212" y="1902349"/>
            <a:ext cx="3422708" cy="32073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139489" y="1762163"/>
            <a:ext cx="2355139" cy="552726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정규식을 통한 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ID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값 유효성 확인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AJAX 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통해 중복 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ID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값 체크후 표시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7" name="직선 화살표 연결선 6"/>
          <p:cNvCxnSpPr>
            <a:cxnSpLocks/>
          </p:cNvCxnSpPr>
          <p:nvPr/>
        </p:nvCxnSpPr>
        <p:spPr>
          <a:xfrm>
            <a:off x="7071920" y="2038526"/>
            <a:ext cx="931177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6961919" y="4531927"/>
            <a:ext cx="3415263" cy="57696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값을 모두 입력 후 등록을 누르면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새로 관리자가 추가되고 관리자 리스트로 이동됨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" name="제목 3"/>
          <p:cNvSpPr txBox="1">
            <a:spLocks/>
          </p:cNvSpPr>
          <p:nvPr/>
        </p:nvSpPr>
        <p:spPr>
          <a:xfrm>
            <a:off x="309924" y="64738"/>
            <a:ext cx="3783903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추가</a:t>
            </a:r>
          </a:p>
        </p:txBody>
      </p:sp>
    </p:spTree>
    <p:extLst>
      <p:ext uri="{BB962C8B-B14F-4D97-AF65-F5344CB8AC3E}">
        <p14:creationId xmlns:p14="http://schemas.microsoft.com/office/powerpoint/2010/main" val="87956944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3"/>
          <p:cNvSpPr txBox="1">
            <a:spLocks/>
          </p:cNvSpPr>
          <p:nvPr/>
        </p:nvSpPr>
        <p:spPr>
          <a:xfrm>
            <a:off x="293146" y="64738"/>
            <a:ext cx="4097621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 smtClean="0">
                <a:latin typeface="나눔고딕 ExtraBold" charset="-127"/>
                <a:ea typeface="나눔고딕 ExtraBold" charset="-127"/>
              </a:rPr>
              <a:t>07. </a:t>
            </a:r>
            <a:r>
              <a:rPr lang="ko-KR" altLang="en-US" b="0" dirty="0" smtClean="0">
                <a:latin typeface="나눔고딕 ExtraBold" charset="-127"/>
                <a:ea typeface="나눔고딕 ExtraBold" charset="-127"/>
              </a:rPr>
              <a:t>야구정보 프로그램 </a:t>
            </a:r>
            <a:r>
              <a:rPr lang="en-US" altLang="ko-KR" b="0" dirty="0" smtClean="0">
                <a:latin typeface="나눔고딕 ExtraBold" charset="-127"/>
                <a:ea typeface="나눔고딕 ExtraBold" charset="-127"/>
              </a:rPr>
              <a:t>- </a:t>
            </a:r>
            <a:r>
              <a:rPr lang="ko-KR" altLang="en-US" b="0" dirty="0" smtClean="0">
                <a:latin typeface="나눔고딕 ExtraBold" charset="-127"/>
                <a:ea typeface="나눔고딕 ExtraBold" charset="-127"/>
              </a:rPr>
              <a:t>프로젝트 개요</a:t>
            </a:r>
            <a:endParaRPr lang="ko-KR" altLang="en-US" b="0" dirty="0"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13" name="슬라이드 번호 개체 틀 3"/>
          <p:cNvSpPr txBox="1">
            <a:spLocks/>
          </p:cNvSpPr>
          <p:nvPr/>
        </p:nvSpPr>
        <p:spPr>
          <a:xfrm>
            <a:off x="11574163" y="6530625"/>
            <a:ext cx="6178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BA7361-7AB8-4A33-9D2A-5082C82A5428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5" name="TextBox 6"/>
          <p:cNvSpPr txBox="1"/>
          <p:nvPr/>
        </p:nvSpPr>
        <p:spPr>
          <a:xfrm>
            <a:off x="505429" y="1430337"/>
            <a:ext cx="561662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▷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주제 : </a:t>
            </a:r>
            <a:r>
              <a:rPr lang="ko-KR" altLang="en-US" sz="1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야구정보 프로그램 </a:t>
            </a:r>
            <a:r>
              <a:rPr lang="en-US" altLang="ko-KR" sz="1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400" b="1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세미프로젝트</a:t>
            </a:r>
            <a:r>
              <a:rPr lang="en-US" altLang="ko-KR" sz="1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  <a:defRPr lang="ko-KR" altLang="en-US"/>
            </a:pP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▷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기간 </a:t>
            </a:r>
            <a:r>
              <a:rPr lang="ko-KR" altLang="en-US" sz="1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  <a:defRPr lang="ko-KR" altLang="en-US"/>
            </a:pP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▷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</a:t>
            </a: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ko-KR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원</a:t>
            </a: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</a:t>
            </a:r>
            <a:r>
              <a:rPr lang="ko-KR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 </a:t>
            </a: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r>
              <a:rPr lang="ko-KR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  <a:defRPr lang="ko-KR" altLang="en-US"/>
            </a:pPr>
            <a:endParaRPr lang="en-US" altLang="ko-KR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▷ </a:t>
            </a:r>
            <a:r>
              <a:rPr lang="ko-KR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기술 및 환경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- OS :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windows 10,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Tool: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Eclipse Neon, 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NetBeans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      Toad for Oracle, ER-WIN, 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eXERD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Language :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Java 8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- DB :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Oracle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11g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642920" y="1430338"/>
            <a:ext cx="6239773" cy="235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▷ </a:t>
            </a:r>
            <a:r>
              <a:rPr lang="ko-KR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</a:t>
            </a: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</a:t>
            </a:r>
            <a:r>
              <a:rPr lang="ko-KR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능</a:t>
            </a: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pPr lvl="0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- 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팀정보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조회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 순위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팀별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승리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패배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 타율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방어율 등 정보를 제공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-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타자정보 조회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타자 순위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타율등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타자정보 제공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-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투수정보 조회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투수 순위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타율등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투수정보 제공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- 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즐겨찾기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즐겨 찾기 한 선수의 정보를 모아서 한눈에 살필 수 있게 제공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-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선수 정보 입력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수정 삭제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-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비가입자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가입자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다른 권한 및 기능 제공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6827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3"/>
          <p:cNvSpPr txBox="1">
            <a:spLocks/>
          </p:cNvSpPr>
          <p:nvPr/>
        </p:nvSpPr>
        <p:spPr>
          <a:xfrm>
            <a:off x="293147" y="64738"/>
            <a:ext cx="2723974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08. 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프로그램 소개</a:t>
            </a:r>
            <a:endParaRPr lang="ko-KR" altLang="en-US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슬라이드 번호 개체 틀 3"/>
          <p:cNvSpPr txBox="1">
            <a:spLocks/>
          </p:cNvSpPr>
          <p:nvPr/>
        </p:nvSpPr>
        <p:spPr>
          <a:xfrm>
            <a:off x="11574163" y="6530625"/>
            <a:ext cx="6178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BA7361-7AB8-4A33-9D2A-5082C82A5428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95494" y="2001426"/>
            <a:ext cx="220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로그인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회원가입 화면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076" y="1313529"/>
            <a:ext cx="3149762" cy="1574881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7015587" y="2486054"/>
          <a:ext cx="3525445" cy="2909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64">
                  <a:extLst>
                    <a:ext uri="{9D8B030D-6E8A-4147-A177-3AD203B41FA5}">
                      <a16:colId xmlns="" xmlns:a16="http://schemas.microsoft.com/office/drawing/2014/main" val="685836080"/>
                    </a:ext>
                  </a:extLst>
                </a:gridCol>
                <a:gridCol w="3158881">
                  <a:extLst>
                    <a:ext uri="{9D8B030D-6E8A-4147-A177-3AD203B41FA5}">
                      <a16:colId xmlns="" xmlns:a16="http://schemas.microsoft.com/office/drawing/2014/main" val="1164687410"/>
                    </a:ext>
                  </a:extLst>
                </a:gridCol>
              </a:tblGrid>
              <a:tr h="2984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기능 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39480437"/>
                  </a:ext>
                </a:extLst>
              </a:tr>
              <a:tr h="4849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1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000" dirty="0">
                          <a:latin typeface="나눔바른고딕" pitchFamily="50" charset="-127"/>
                          <a:ea typeface="나눔바른고딕" pitchFamily="50" charset="-127"/>
                        </a:rPr>
                        <a:t>비회원 로그인</a:t>
                      </a:r>
                      <a:endParaRPr lang="en-US" altLang="ko-KR" sz="10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000" dirty="0">
                          <a:latin typeface="나눔바른고딕" pitchFamily="50" charset="-127"/>
                          <a:ea typeface="나눔바른고딕" pitchFamily="50" charset="-127"/>
                        </a:rPr>
                        <a:t>- </a:t>
                      </a:r>
                      <a:r>
                        <a:rPr lang="ko-KR" altLang="en-US" sz="1000" dirty="0">
                          <a:latin typeface="나눔바른고딕" pitchFamily="50" charset="-127"/>
                          <a:ea typeface="나눔바른고딕" pitchFamily="50" charset="-127"/>
                        </a:rPr>
                        <a:t>비회원 </a:t>
                      </a:r>
                      <a:r>
                        <a:rPr lang="en-US" altLang="ko-KR" sz="1000" dirty="0">
                          <a:latin typeface="나눔바른고딕" pitchFamily="50" charset="-127"/>
                          <a:ea typeface="나눔바른고딕" pitchFamily="50" charset="-127"/>
                        </a:rPr>
                        <a:t>Guest </a:t>
                      </a:r>
                      <a:r>
                        <a:rPr lang="ko-KR" altLang="en-US" sz="1000" dirty="0">
                          <a:latin typeface="나눔바른고딕" pitchFamily="50" charset="-127"/>
                          <a:ea typeface="나눔바른고딕" pitchFamily="50" charset="-127"/>
                        </a:rPr>
                        <a:t>신분으로 입장</a:t>
                      </a:r>
                      <a:endParaRPr lang="en-US" altLang="ko-KR" sz="10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03681452"/>
                  </a:ext>
                </a:extLst>
              </a:tr>
              <a:tr h="671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00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로그인</a:t>
                      </a:r>
                      <a:endParaRPr lang="en-US" altLang="ko-KR" sz="1000" baseline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- </a:t>
                      </a:r>
                      <a:r>
                        <a:rPr lang="ko-KR" altLang="en-US" sz="100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가입자 아이디 및 비밀번호 입력으로 로그인</a:t>
                      </a:r>
                      <a:endParaRPr lang="en-US" altLang="ko-KR" sz="1000" baseline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- </a:t>
                      </a:r>
                      <a:r>
                        <a:rPr lang="ko-KR" altLang="en-US" sz="100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패스워드 입력란에서 엔터키에도 같은 기능</a:t>
                      </a:r>
                      <a:endParaRPr lang="en-US" altLang="ko-KR" sz="1000" baseline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062237029"/>
                  </a:ext>
                </a:extLst>
              </a:tr>
              <a:tr h="4849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3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00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회원가입</a:t>
                      </a:r>
                      <a:endParaRPr lang="en-US" altLang="ko-KR" sz="1000" baseline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- </a:t>
                      </a:r>
                      <a:r>
                        <a:rPr lang="ko-KR" altLang="en-US" sz="100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회원가입 기능</a:t>
                      </a:r>
                      <a:r>
                        <a:rPr lang="en-US" altLang="ko-KR" sz="100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. </a:t>
                      </a:r>
                      <a:r>
                        <a:rPr lang="ko-KR" altLang="en-US" sz="100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회원가입용 화면이 띄워진다</a:t>
                      </a:r>
                      <a:endParaRPr lang="en-US" altLang="ko-KR" sz="1000" baseline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545916598"/>
                  </a:ext>
                </a:extLst>
              </a:tr>
              <a:tr h="4849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4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00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중복확인</a:t>
                      </a:r>
                      <a:endParaRPr lang="en-US" altLang="ko-KR" sz="1000" baseline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- </a:t>
                      </a:r>
                      <a:r>
                        <a:rPr lang="ko-KR" altLang="en-US" sz="100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가입하려는 아이디가 이미 등록되어있는지 확인</a:t>
                      </a:r>
                      <a:endParaRPr lang="en-US" altLang="ko-KR" sz="1000" baseline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48367912"/>
                  </a:ext>
                </a:extLst>
              </a:tr>
              <a:tr h="4849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5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00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회원가입</a:t>
                      </a:r>
                      <a:endParaRPr lang="en-US" altLang="ko-KR" sz="1000" baseline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- </a:t>
                      </a:r>
                      <a:r>
                        <a:rPr lang="ko-KR" altLang="en-US" sz="100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가입자의 정보를 모두 입력한 후에 회원가입</a:t>
                      </a:r>
                      <a:endParaRPr lang="en-US" altLang="ko-KR" sz="1000" baseline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68778816"/>
                  </a:ext>
                </a:extLst>
              </a:tr>
            </a:tbl>
          </a:graphicData>
        </a:graphic>
      </p:graphicFrame>
      <p:sp>
        <p:nvSpPr>
          <p:cNvPr id="9" name="타원 8"/>
          <p:cNvSpPr/>
          <p:nvPr/>
        </p:nvSpPr>
        <p:spPr>
          <a:xfrm>
            <a:off x="4225619" y="2665707"/>
            <a:ext cx="248676" cy="2516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1</a:t>
            </a:r>
            <a:endParaRPr lang="ko-KR" altLang="en-US" sz="12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846284" y="2665707"/>
            <a:ext cx="248676" cy="2516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2</a:t>
            </a:r>
            <a:endParaRPr lang="ko-KR" altLang="en-US" sz="12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466949" y="2665707"/>
            <a:ext cx="248676" cy="2516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3</a:t>
            </a:r>
            <a:endParaRPr lang="ko-KR" altLang="en-US" sz="12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556" y="3671197"/>
            <a:ext cx="2743341" cy="2235315"/>
          </a:xfrm>
          <a:prstGeom prst="rect">
            <a:avLst/>
          </a:prstGeom>
        </p:spPr>
      </p:pic>
      <p:cxnSp>
        <p:nvCxnSpPr>
          <p:cNvPr id="15" name="직선 화살표 연결선 14"/>
          <p:cNvCxnSpPr>
            <a:cxnSpLocks/>
          </p:cNvCxnSpPr>
          <p:nvPr/>
        </p:nvCxnSpPr>
        <p:spPr>
          <a:xfrm flipH="1">
            <a:off x="5257736" y="2888410"/>
            <a:ext cx="276597" cy="6369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3359959" y="5502584"/>
            <a:ext cx="248676" cy="2516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5</a:t>
            </a:r>
            <a:endParaRPr lang="ko-KR" altLang="en-US" sz="12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285657" y="4108595"/>
            <a:ext cx="248676" cy="2516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4</a:t>
            </a:r>
            <a:endParaRPr lang="ko-KR" altLang="en-US" sz="12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835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3"/>
          <p:cNvSpPr txBox="1">
            <a:spLocks/>
          </p:cNvSpPr>
          <p:nvPr/>
        </p:nvSpPr>
        <p:spPr>
          <a:xfrm>
            <a:off x="293147" y="64738"/>
            <a:ext cx="2723974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교육사항</a:t>
            </a:r>
          </a:p>
        </p:txBody>
      </p:sp>
      <p:sp>
        <p:nvSpPr>
          <p:cNvPr id="13" name="슬라이드 번호 개체 틀 3"/>
          <p:cNvSpPr txBox="1">
            <a:spLocks/>
          </p:cNvSpPr>
          <p:nvPr/>
        </p:nvSpPr>
        <p:spPr>
          <a:xfrm>
            <a:off x="11574163" y="6530625"/>
            <a:ext cx="6178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BA7361-7AB8-4A33-9D2A-5082C82A5428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14" name="TextBox 6"/>
          <p:cNvSpPr txBox="1"/>
          <p:nvPr/>
        </p:nvSpPr>
        <p:spPr>
          <a:xfrm>
            <a:off x="406574" y="1197546"/>
            <a:ext cx="11497102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/>
              </a:rPr>
              <a:t>[NCS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기반] 프로젝트 중심의 자바 &amp; 안드로이드 개발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  <a:defRPr lang="ko-KR" altLang="en-US"/>
            </a:pP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▷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교육기관 :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/>
              </a:rPr>
              <a:t> 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함초롬돋움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▷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교육기간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▷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교육내용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- Frontend: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HTML5 / CSS3 / JavaScript / J-Query / Ajax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- Backend: JDK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1.8.0_121 / Servlet 3.1 / JSP 2.3 / Spring 3 MVC / MyBatis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- DBMS: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Oracle 11g, MySQL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- WAS: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Apache Tomcat 8.0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- Tools: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Eclipse Neon / STS / TOAD(Oracle, MySQL) / ER-Win / StarUML / </a:t>
            </a:r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NetBeans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/ Android Studio 2.3.1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- </a:t>
            </a:r>
            <a:r>
              <a:rPr lang="ko-KR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버전관리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GIT</a:t>
            </a:r>
            <a:endParaRPr lang="ko-KR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3"/>
          <p:cNvSpPr txBox="1">
            <a:spLocks/>
          </p:cNvSpPr>
          <p:nvPr/>
        </p:nvSpPr>
        <p:spPr>
          <a:xfrm>
            <a:off x="293147" y="64738"/>
            <a:ext cx="2723974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08. 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프로그램 소개</a:t>
            </a:r>
            <a:endParaRPr lang="ko-KR" altLang="en-US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슬라이드 번호 개체 틀 3"/>
          <p:cNvSpPr txBox="1">
            <a:spLocks/>
          </p:cNvSpPr>
          <p:nvPr/>
        </p:nvSpPr>
        <p:spPr>
          <a:xfrm>
            <a:off x="11574163" y="6530625"/>
            <a:ext cx="6178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BA7361-7AB8-4A33-9D2A-5082C82A5428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840" y="1850283"/>
            <a:ext cx="5689892" cy="367048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315787" y="1279615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메인 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– 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팀 정보 화면</a:t>
            </a: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694525"/>
              </p:ext>
            </p:extLst>
          </p:nvPr>
        </p:nvGraphicFramePr>
        <p:xfrm>
          <a:off x="8089249" y="1850283"/>
          <a:ext cx="2957691" cy="3248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530">
                  <a:extLst>
                    <a:ext uri="{9D8B030D-6E8A-4147-A177-3AD203B41FA5}">
                      <a16:colId xmlns="" xmlns:a16="http://schemas.microsoft.com/office/drawing/2014/main" val="685836080"/>
                    </a:ext>
                  </a:extLst>
                </a:gridCol>
                <a:gridCol w="2650161">
                  <a:extLst>
                    <a:ext uri="{9D8B030D-6E8A-4147-A177-3AD203B41FA5}">
                      <a16:colId xmlns="" xmlns:a16="http://schemas.microsoft.com/office/drawing/2014/main" val="1164687410"/>
                    </a:ext>
                  </a:extLst>
                </a:gridCol>
              </a:tblGrid>
              <a:tr h="2280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기능 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39480437"/>
                  </a:ext>
                </a:extLst>
              </a:tr>
              <a:tr h="5579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1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000" dirty="0">
                          <a:latin typeface="나눔바른고딕" pitchFamily="50" charset="-127"/>
                          <a:ea typeface="나눔바른고딕" pitchFamily="50" charset="-127"/>
                        </a:rPr>
                        <a:t>KBO </a:t>
                      </a:r>
                      <a:r>
                        <a:rPr lang="ko-KR" altLang="en-US" sz="1000" dirty="0">
                          <a:latin typeface="나눔바른고딕" pitchFamily="50" charset="-127"/>
                          <a:ea typeface="나눔바른고딕" pitchFamily="50" charset="-127"/>
                        </a:rPr>
                        <a:t>홈페이지 이동</a:t>
                      </a:r>
                      <a:endParaRPr lang="en-US" altLang="ko-KR" sz="10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dirty="0">
                          <a:latin typeface="나눔바른고딕" pitchFamily="50" charset="-127"/>
                          <a:ea typeface="나눔바른고딕" pitchFamily="50" charset="-127"/>
                        </a:rPr>
                        <a:t>-</a:t>
                      </a:r>
                      <a:r>
                        <a:rPr lang="ko-KR" altLang="en-US" sz="1000" dirty="0">
                          <a:latin typeface="나눔바른고딕" pitchFamily="50" charset="-127"/>
                          <a:ea typeface="나눔바른고딕" pitchFamily="50" charset="-127"/>
                        </a:rPr>
                        <a:t> 클릭시 인터넷브라우저 호출후 </a:t>
                      </a:r>
                      <a:r>
                        <a:rPr lang="en-US" altLang="ko-KR" sz="1000" dirty="0">
                          <a:latin typeface="나눔바른고딕" pitchFamily="50" charset="-127"/>
                          <a:ea typeface="나눔바른고딕" pitchFamily="50" charset="-127"/>
                        </a:rPr>
                        <a:t>KBO </a:t>
                      </a:r>
                      <a:r>
                        <a:rPr lang="ko-KR" altLang="en-US" sz="1000" dirty="0">
                          <a:latin typeface="나눔바른고딕" pitchFamily="50" charset="-127"/>
                          <a:ea typeface="나눔바른고딕" pitchFamily="50" charset="-127"/>
                        </a:rPr>
                        <a:t>홈페이지로 이동</a:t>
                      </a:r>
                      <a:endParaRPr lang="en-US" altLang="ko-KR" sz="10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03681452"/>
                  </a:ext>
                </a:extLst>
              </a:tr>
              <a:tr h="7725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00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회원정보 수정</a:t>
                      </a:r>
                      <a:endParaRPr lang="en-US" altLang="ko-KR" sz="1000" baseline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- </a:t>
                      </a:r>
                      <a:r>
                        <a:rPr lang="ko-KR" altLang="en-US" sz="100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현재 로그인 되어 있는 아이디의   정보를 수정</a:t>
                      </a:r>
                      <a:endParaRPr lang="en-US" altLang="ko-KR" sz="1000" baseline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- </a:t>
                      </a:r>
                      <a:r>
                        <a:rPr lang="ko-KR" altLang="en-US" sz="100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관리자</a:t>
                      </a:r>
                      <a:r>
                        <a:rPr lang="en-US" altLang="ko-KR" sz="100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, </a:t>
                      </a:r>
                      <a:r>
                        <a:rPr lang="ko-KR" altLang="en-US" sz="100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비로그인시에는 표시 </a:t>
                      </a:r>
                      <a:r>
                        <a:rPr lang="en-US" altLang="ko-KR" sz="100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062237029"/>
                  </a:ext>
                </a:extLst>
              </a:tr>
              <a:tr h="5579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3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00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로그아웃</a:t>
                      </a:r>
                      <a:endParaRPr lang="en-US" altLang="ko-KR" sz="1000" baseline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- </a:t>
                      </a:r>
                      <a:r>
                        <a:rPr lang="ko-KR" altLang="en-US" sz="100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메인화면을 닫고 로그인 화면으로 이동</a:t>
                      </a:r>
                      <a:endParaRPr lang="en-US" altLang="ko-KR" sz="1000" baseline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545916598"/>
                  </a:ext>
                </a:extLst>
              </a:tr>
              <a:tr h="5579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4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00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팀테이블</a:t>
                      </a:r>
                      <a:endParaRPr lang="en-US" altLang="ko-KR" sz="1000" baseline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- </a:t>
                      </a:r>
                      <a:r>
                        <a:rPr lang="ko-KR" altLang="en-US" sz="100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야구팀 정보 표시</a:t>
                      </a:r>
                      <a:endParaRPr lang="en-US" altLang="ko-KR" sz="1000" baseline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- </a:t>
                      </a:r>
                      <a:r>
                        <a:rPr lang="ko-KR" altLang="en-US" sz="100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각 컬럼별 정렬 가능</a:t>
                      </a:r>
                      <a:endParaRPr lang="en-US" altLang="ko-KR" sz="1000" baseline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48367912"/>
                  </a:ext>
                </a:extLst>
              </a:tr>
              <a:tr h="5579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5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00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팀 관련 정보</a:t>
                      </a:r>
                      <a:endParaRPr lang="en-US" altLang="ko-KR" sz="1000" baseline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- </a:t>
                      </a:r>
                      <a:r>
                        <a:rPr lang="ko-KR" altLang="en-US" sz="100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팀테이블에서 선택한 행의 팀 관련 정보 표시</a:t>
                      </a:r>
                      <a:endParaRPr lang="en-US" altLang="ko-KR" sz="1000" baseline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68778816"/>
                  </a:ext>
                </a:extLst>
              </a:tr>
            </a:tbl>
          </a:graphicData>
        </a:graphic>
      </p:graphicFrame>
      <p:sp>
        <p:nvSpPr>
          <p:cNvPr id="21" name="타원 20"/>
          <p:cNvSpPr/>
          <p:nvPr/>
        </p:nvSpPr>
        <p:spPr>
          <a:xfrm>
            <a:off x="5186604" y="2137654"/>
            <a:ext cx="248676" cy="2516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1</a:t>
            </a:r>
            <a:endParaRPr lang="ko-KR" altLang="en-US" sz="12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7406056" y="2068700"/>
            <a:ext cx="248676" cy="2516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2</a:t>
            </a:r>
            <a:endParaRPr lang="ko-KR" altLang="en-US" sz="12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7406056" y="2389324"/>
            <a:ext cx="248676" cy="2516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3</a:t>
            </a:r>
            <a:endParaRPr lang="ko-KR" altLang="en-US" sz="12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937928" y="2867478"/>
            <a:ext cx="248676" cy="2516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5</a:t>
            </a:r>
            <a:endParaRPr lang="ko-KR" altLang="en-US" sz="12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964840" y="2867478"/>
            <a:ext cx="248676" cy="2516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4</a:t>
            </a:r>
            <a:endParaRPr lang="ko-KR" altLang="en-US" sz="12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835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3"/>
          <p:cNvSpPr txBox="1">
            <a:spLocks/>
          </p:cNvSpPr>
          <p:nvPr/>
        </p:nvSpPr>
        <p:spPr>
          <a:xfrm>
            <a:off x="293147" y="64738"/>
            <a:ext cx="2723974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08. 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프로그램 소개</a:t>
            </a:r>
            <a:endParaRPr lang="ko-KR" altLang="en-US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슬라이드 번호 개체 틀 3"/>
          <p:cNvSpPr txBox="1">
            <a:spLocks/>
          </p:cNvSpPr>
          <p:nvPr/>
        </p:nvSpPr>
        <p:spPr>
          <a:xfrm>
            <a:off x="11574163" y="6530625"/>
            <a:ext cx="6178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BA7361-7AB8-4A33-9D2A-5082C82A5428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789" y="1669051"/>
            <a:ext cx="5689892" cy="3670489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73400"/>
              </p:ext>
            </p:extLst>
          </p:nvPr>
        </p:nvGraphicFramePr>
        <p:xfrm>
          <a:off x="7751499" y="1669051"/>
          <a:ext cx="3278966" cy="3191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935">
                  <a:extLst>
                    <a:ext uri="{9D8B030D-6E8A-4147-A177-3AD203B41FA5}">
                      <a16:colId xmlns="" xmlns:a16="http://schemas.microsoft.com/office/drawing/2014/main" val="685836080"/>
                    </a:ext>
                  </a:extLst>
                </a:gridCol>
                <a:gridCol w="2938031">
                  <a:extLst>
                    <a:ext uri="{9D8B030D-6E8A-4147-A177-3AD203B41FA5}">
                      <a16:colId xmlns="" xmlns:a16="http://schemas.microsoft.com/office/drawing/2014/main" val="1164687410"/>
                    </a:ext>
                  </a:extLst>
                </a:gridCol>
              </a:tblGrid>
              <a:tr h="2698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기능 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39480437"/>
                  </a:ext>
                </a:extLst>
              </a:tr>
              <a:tr h="6175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1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000" dirty="0">
                          <a:latin typeface="나눔바른고딕" pitchFamily="50" charset="-127"/>
                          <a:ea typeface="나눔바른고딕" pitchFamily="50" charset="-127"/>
                        </a:rPr>
                        <a:t>검색</a:t>
                      </a:r>
                      <a:endParaRPr lang="en-US" altLang="ko-KR" sz="10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000" dirty="0">
                          <a:latin typeface="나눔바른고딕" pitchFamily="50" charset="-127"/>
                          <a:ea typeface="나눔바른고딕" pitchFamily="50" charset="-127"/>
                        </a:rPr>
                        <a:t>선수이름을 기준으로 검색</a:t>
                      </a:r>
                      <a:endParaRPr lang="en-US" altLang="ko-KR" sz="10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000" dirty="0">
                          <a:latin typeface="나눔바른고딕" pitchFamily="50" charset="-127"/>
                          <a:ea typeface="나눔바른고딕" pitchFamily="50" charset="-127"/>
                        </a:rPr>
                        <a:t>입력란에서 엔터키도 같은 기능</a:t>
                      </a:r>
                      <a:endParaRPr lang="en-US" altLang="ko-KR" sz="10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03681452"/>
                  </a:ext>
                </a:extLst>
              </a:tr>
              <a:tr h="4513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00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전체조회</a:t>
                      </a:r>
                      <a:endParaRPr lang="en-US" altLang="ko-KR" sz="1000" baseline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- </a:t>
                      </a:r>
                      <a:r>
                        <a:rPr lang="ko-KR" altLang="en-US" sz="100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전체 선수정보 표시</a:t>
                      </a:r>
                      <a:endParaRPr lang="en-US" altLang="ko-KR" sz="1000" baseline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062237029"/>
                  </a:ext>
                </a:extLst>
              </a:tr>
              <a:tr h="6175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3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00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입력</a:t>
                      </a:r>
                      <a:endParaRPr lang="en-US" altLang="ko-KR" sz="1000" baseline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관리자 모드시에만 표시</a:t>
                      </a:r>
                      <a:endParaRPr lang="en-US" altLang="ko-KR" sz="1000" baseline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타자정보 새로 입력</a:t>
                      </a:r>
                      <a:endParaRPr lang="en-US" altLang="ko-KR" sz="1000" baseline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545916598"/>
                  </a:ext>
                </a:extLst>
              </a:tr>
              <a:tr h="6175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4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00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수정</a:t>
                      </a:r>
                      <a:endParaRPr lang="en-US" altLang="ko-KR" sz="1000" baseline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관리자 모드시에만 표시</a:t>
                      </a:r>
                      <a:endParaRPr lang="en-US" altLang="ko-KR" sz="1000" baseline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선택한 타자정보 수정</a:t>
                      </a:r>
                      <a:endParaRPr lang="en-US" altLang="ko-KR" sz="1000" baseline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48367912"/>
                  </a:ext>
                </a:extLst>
              </a:tr>
              <a:tr h="6175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5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00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삭제</a:t>
                      </a:r>
                      <a:endParaRPr lang="en-US" altLang="ko-KR" sz="1000" baseline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관리자 모드시에만 표시</a:t>
                      </a:r>
                      <a:endParaRPr lang="en-US" altLang="ko-KR" sz="1000" baseline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선택한 타자정보 삭제</a:t>
                      </a:r>
                      <a:endParaRPr lang="en-US" altLang="ko-KR" sz="1000" baseline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68778816"/>
                  </a:ext>
                </a:extLst>
              </a:tr>
            </a:tbl>
          </a:graphicData>
        </a:graphic>
      </p:graphicFrame>
      <p:sp>
        <p:nvSpPr>
          <p:cNvPr id="20" name="타원 19"/>
          <p:cNvSpPr/>
          <p:nvPr/>
        </p:nvSpPr>
        <p:spPr>
          <a:xfrm>
            <a:off x="3607282" y="2575924"/>
            <a:ext cx="248676" cy="2516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1</a:t>
            </a:r>
            <a:endParaRPr lang="ko-KR" altLang="en-US" sz="12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099021" y="2575924"/>
            <a:ext cx="248676" cy="2516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2</a:t>
            </a:r>
            <a:endParaRPr lang="ko-KR" altLang="en-US" sz="12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600177" y="2575924"/>
            <a:ext cx="248676" cy="2516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3</a:t>
            </a:r>
            <a:endParaRPr lang="ko-KR" altLang="en-US" sz="12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477705" y="2575924"/>
            <a:ext cx="248676" cy="2516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5</a:t>
            </a:r>
            <a:endParaRPr lang="ko-KR" altLang="en-US" sz="12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038941" y="2575924"/>
            <a:ext cx="248676" cy="2516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4</a:t>
            </a:r>
            <a:endParaRPr lang="ko-KR" altLang="en-US" sz="12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756662" y="1081605"/>
            <a:ext cx="2266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메인 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– 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타자 정보 화면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682" y="5151233"/>
            <a:ext cx="2813195" cy="8128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985" y="4095492"/>
            <a:ext cx="2197213" cy="189239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407" y="4095493"/>
            <a:ext cx="2197213" cy="1892397"/>
          </a:xfrm>
          <a:prstGeom prst="rect">
            <a:avLst/>
          </a:prstGeom>
        </p:spPr>
      </p:pic>
      <p:cxnSp>
        <p:nvCxnSpPr>
          <p:cNvPr id="29" name="직선 화살표 연결선 28"/>
          <p:cNvCxnSpPr/>
          <p:nvPr/>
        </p:nvCxnSpPr>
        <p:spPr>
          <a:xfrm flipH="1">
            <a:off x="3006205" y="2954960"/>
            <a:ext cx="1602058" cy="13597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cxnSpLocks/>
          </p:cNvCxnSpPr>
          <p:nvPr/>
        </p:nvCxnSpPr>
        <p:spPr>
          <a:xfrm>
            <a:off x="5144211" y="3021749"/>
            <a:ext cx="1172" cy="14254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cxnSpLocks/>
          </p:cNvCxnSpPr>
          <p:nvPr/>
        </p:nvCxnSpPr>
        <p:spPr>
          <a:xfrm>
            <a:off x="5663043" y="2954960"/>
            <a:ext cx="2247586" cy="20867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835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3"/>
          <p:cNvSpPr txBox="1">
            <a:spLocks/>
          </p:cNvSpPr>
          <p:nvPr/>
        </p:nvSpPr>
        <p:spPr>
          <a:xfrm>
            <a:off x="293147" y="64738"/>
            <a:ext cx="2723974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08. 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프로그램 소개</a:t>
            </a:r>
            <a:endParaRPr lang="ko-KR" altLang="en-US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슬라이드 번호 개체 틀 3"/>
          <p:cNvSpPr txBox="1">
            <a:spLocks/>
          </p:cNvSpPr>
          <p:nvPr/>
        </p:nvSpPr>
        <p:spPr>
          <a:xfrm>
            <a:off x="11574163" y="6530625"/>
            <a:ext cx="6178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BA7361-7AB8-4A33-9D2A-5082C82A5428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54" y="1685526"/>
            <a:ext cx="5689892" cy="3670489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533859"/>
              </p:ext>
            </p:extLst>
          </p:nvPr>
        </p:nvGraphicFramePr>
        <p:xfrm>
          <a:off x="8135603" y="2040330"/>
          <a:ext cx="3125521" cy="34707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005">
                  <a:extLst>
                    <a:ext uri="{9D8B030D-6E8A-4147-A177-3AD203B41FA5}">
                      <a16:colId xmlns="" xmlns:a16="http://schemas.microsoft.com/office/drawing/2014/main" val="685836080"/>
                    </a:ext>
                  </a:extLst>
                </a:gridCol>
                <a:gridCol w="2831516">
                  <a:extLst>
                    <a:ext uri="{9D8B030D-6E8A-4147-A177-3AD203B41FA5}">
                      <a16:colId xmlns="" xmlns:a16="http://schemas.microsoft.com/office/drawing/2014/main" val="1164687410"/>
                    </a:ext>
                  </a:extLst>
                </a:gridCol>
              </a:tblGrid>
              <a:tr h="27596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기능 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39480437"/>
                  </a:ext>
                </a:extLst>
              </a:tr>
              <a:tr h="5744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1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1000" dirty="0">
                          <a:latin typeface="나눔바른고딕" pitchFamily="50" charset="-127"/>
                          <a:ea typeface="나눔바른고딕" pitchFamily="50" charset="-127"/>
                        </a:rPr>
                        <a:t>선수 추가</a:t>
                      </a:r>
                      <a:endParaRPr lang="en-US" altLang="ko-KR" sz="10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1000" dirty="0">
                          <a:latin typeface="나눔바른고딕" pitchFamily="50" charset="-127"/>
                          <a:ea typeface="나눔바른고딕" pitchFamily="50" charset="-127"/>
                        </a:rPr>
                        <a:t>- </a:t>
                      </a:r>
                      <a:r>
                        <a:rPr lang="ko-KR" altLang="en-US" sz="1000" dirty="0">
                          <a:latin typeface="나눔바른고딕" pitchFamily="50" charset="-127"/>
                          <a:ea typeface="나눔바른고딕" pitchFamily="50" charset="-127"/>
                        </a:rPr>
                        <a:t>선수 추가용 검색 화면 표시</a:t>
                      </a:r>
                      <a:endParaRPr lang="en-US" altLang="ko-KR" sz="10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03681452"/>
                  </a:ext>
                </a:extLst>
              </a:tr>
              <a:tr h="4484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00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타자 삭제</a:t>
                      </a:r>
                      <a:endParaRPr lang="en-US" altLang="ko-KR" sz="1000" baseline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- </a:t>
                      </a:r>
                      <a:r>
                        <a:rPr lang="ko-KR" altLang="en-US" sz="100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선택한 즐겨찾기 타자 삭제</a:t>
                      </a:r>
                      <a:endParaRPr lang="en-US" altLang="ko-KR" sz="1000" baseline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062237029"/>
                  </a:ext>
                </a:extLst>
              </a:tr>
              <a:tr h="4484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3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00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투수 삭제</a:t>
                      </a:r>
                      <a:endParaRPr lang="en-US" altLang="ko-KR" sz="1000" baseline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- </a:t>
                      </a:r>
                      <a:r>
                        <a:rPr lang="ko-KR" altLang="en-US" sz="100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선택한 즐겨찾기 투수 삭제</a:t>
                      </a:r>
                      <a:endParaRPr lang="en-US" altLang="ko-KR" sz="1000" baseline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545916598"/>
                  </a:ext>
                </a:extLst>
              </a:tr>
              <a:tr h="5744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4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00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검색</a:t>
                      </a:r>
                      <a:endParaRPr lang="en-US" altLang="ko-KR" sz="1000" baseline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- </a:t>
                      </a:r>
                      <a:r>
                        <a:rPr lang="ko-KR" altLang="en-US" sz="100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이름 기준으로 검색</a:t>
                      </a:r>
                      <a:endParaRPr lang="en-US" altLang="ko-KR" sz="1000" baseline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48367912"/>
                  </a:ext>
                </a:extLst>
              </a:tr>
              <a:tr h="5744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5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00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추가</a:t>
                      </a:r>
                      <a:endParaRPr lang="en-US" altLang="ko-KR" sz="1000" baseline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- </a:t>
                      </a:r>
                      <a:r>
                        <a:rPr lang="ko-KR" altLang="en-US" sz="100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선택한 타자 또는 투수를 즐겨찾기에 추가</a:t>
                      </a:r>
                      <a:endParaRPr lang="en-US" altLang="ko-KR" sz="1000" baseline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68778816"/>
                  </a:ext>
                </a:extLst>
              </a:tr>
              <a:tr h="5744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6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00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닫기</a:t>
                      </a:r>
                      <a:endParaRPr lang="en-US" altLang="ko-KR" sz="1000" baseline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- </a:t>
                      </a:r>
                      <a:r>
                        <a:rPr lang="ko-KR" altLang="en-US" sz="100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선수 검색폼 닫기</a:t>
                      </a:r>
                      <a:endParaRPr lang="en-US" altLang="ko-KR" sz="1000" baseline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5554234"/>
                  </a:ext>
                </a:extLst>
              </a:tr>
            </a:tbl>
          </a:graphicData>
        </a:graphic>
      </p:graphicFrame>
      <p:sp>
        <p:nvSpPr>
          <p:cNvPr id="20" name="타원 19"/>
          <p:cNvSpPr/>
          <p:nvPr/>
        </p:nvSpPr>
        <p:spPr>
          <a:xfrm>
            <a:off x="2913380" y="2709139"/>
            <a:ext cx="248676" cy="2516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1</a:t>
            </a:r>
            <a:endParaRPr lang="ko-KR" altLang="en-US" sz="12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946249" y="2718234"/>
            <a:ext cx="248676" cy="2516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2</a:t>
            </a:r>
            <a:endParaRPr lang="ko-KR" altLang="en-US" sz="12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984274" y="2700044"/>
            <a:ext cx="248676" cy="2516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3</a:t>
            </a:r>
            <a:endParaRPr lang="ko-KR" altLang="en-US" sz="12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249" y="4073504"/>
            <a:ext cx="2991004" cy="21019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8262643" y="1433639"/>
            <a:ext cx="220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메인 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– 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즐겨찾기 화면</a:t>
            </a:r>
          </a:p>
        </p:txBody>
      </p:sp>
      <p:sp>
        <p:nvSpPr>
          <p:cNvPr id="25" name="타원 24"/>
          <p:cNvSpPr/>
          <p:nvPr/>
        </p:nvSpPr>
        <p:spPr>
          <a:xfrm>
            <a:off x="5996040" y="4196057"/>
            <a:ext cx="248676" cy="2516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5</a:t>
            </a:r>
            <a:endParaRPr lang="ko-KR" altLang="en-US" sz="12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482706" y="4196057"/>
            <a:ext cx="248676" cy="2516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4</a:t>
            </a:r>
            <a:endParaRPr lang="ko-KR" altLang="en-US" sz="12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509374" y="4196712"/>
            <a:ext cx="248676" cy="2516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6</a:t>
            </a:r>
            <a:endParaRPr lang="ko-KR" altLang="en-US" sz="1200" dirty="0"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8" name="직선 화살표 연결선 27"/>
          <p:cNvCxnSpPr>
            <a:cxnSpLocks/>
          </p:cNvCxnSpPr>
          <p:nvPr/>
        </p:nvCxnSpPr>
        <p:spPr>
          <a:xfrm>
            <a:off x="3139078" y="2951714"/>
            <a:ext cx="1087506" cy="10418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835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3"/>
          <p:cNvSpPr txBox="1">
            <a:spLocks/>
          </p:cNvSpPr>
          <p:nvPr/>
        </p:nvSpPr>
        <p:spPr>
          <a:xfrm>
            <a:off x="293146" y="64738"/>
            <a:ext cx="4097621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 smtClean="0">
                <a:latin typeface="나눔고딕 ExtraBold" charset="-127"/>
                <a:ea typeface="나눔고딕 ExtraBold" charset="-127"/>
              </a:rPr>
              <a:t>09. </a:t>
            </a:r>
            <a:r>
              <a:rPr lang="ko-KR" altLang="en-US" b="0" dirty="0" smtClean="0">
                <a:latin typeface="나눔고딕 ExtraBold" charset="-127"/>
                <a:ea typeface="나눔고딕 ExtraBold" charset="-127"/>
              </a:rPr>
              <a:t>야구정보 프로그램 </a:t>
            </a:r>
            <a:r>
              <a:rPr lang="en-US" altLang="ko-KR" b="0" dirty="0" smtClean="0">
                <a:latin typeface="나눔고딕 ExtraBold" charset="-127"/>
                <a:ea typeface="나눔고딕 ExtraBold" charset="-127"/>
              </a:rPr>
              <a:t>- </a:t>
            </a:r>
            <a:r>
              <a:rPr lang="ko-KR" altLang="en-US" b="0" dirty="0" smtClean="0">
                <a:latin typeface="나눔고딕 ExtraBold" charset="-127"/>
                <a:ea typeface="나눔고딕 ExtraBold" charset="-127"/>
              </a:rPr>
              <a:t>프로젝트 개요</a:t>
            </a:r>
            <a:endParaRPr lang="ko-KR" altLang="en-US" b="0" dirty="0"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13" name="슬라이드 번호 개체 틀 3"/>
          <p:cNvSpPr txBox="1">
            <a:spLocks/>
          </p:cNvSpPr>
          <p:nvPr/>
        </p:nvSpPr>
        <p:spPr>
          <a:xfrm>
            <a:off x="11574163" y="6530625"/>
            <a:ext cx="6178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BA7361-7AB8-4A33-9D2A-5082C82A5428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5" name="TextBox 6"/>
          <p:cNvSpPr txBox="1"/>
          <p:nvPr/>
        </p:nvSpPr>
        <p:spPr>
          <a:xfrm>
            <a:off x="505429" y="1430337"/>
            <a:ext cx="561662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▷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주제 : </a:t>
            </a:r>
            <a:r>
              <a:rPr lang="ko-KR" altLang="en-US" sz="1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정보 공유 커뮤니티 사이트 </a:t>
            </a:r>
            <a:r>
              <a:rPr lang="en-US" altLang="ko-KR" sz="1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개인프로젝트</a:t>
            </a:r>
            <a:r>
              <a:rPr lang="en-US" altLang="ko-KR" sz="1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  <a:defRPr lang="ko-KR" altLang="en-US"/>
            </a:pP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▷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기간 </a:t>
            </a:r>
            <a:r>
              <a:rPr lang="ko-KR" altLang="en-US" sz="1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  <a:defRPr lang="ko-KR" altLang="en-US"/>
            </a:pP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▷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</a:t>
            </a: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ko-KR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원</a:t>
            </a: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</a:t>
            </a:r>
            <a:r>
              <a:rPr lang="ko-KR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 </a:t>
            </a: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  <a:defRPr lang="ko-KR" altLang="en-US"/>
            </a:pPr>
            <a:endParaRPr lang="en-US" altLang="ko-KR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▷ </a:t>
            </a:r>
            <a:r>
              <a:rPr lang="ko-KR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기술 및 환경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- OS :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windows 10,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Tool: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Eclipse Neon, Toad for Oracle, 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eXERD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Language :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Java 8, JSP, JavaScript, J-Query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- DB :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Oracle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11g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- etc: 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Ckeditor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BootStrap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642920" y="1430338"/>
            <a:ext cx="6239773" cy="235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▷ </a:t>
            </a:r>
            <a:r>
              <a:rPr lang="ko-KR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</a:t>
            </a: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</a:t>
            </a:r>
            <a:r>
              <a:rPr lang="ko-KR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능</a:t>
            </a: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14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하나의 테이블로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개의 게시판으로 구분하여 사용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시퀀스 및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PK 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값으로 구별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회원에게는 경험치 및 레벨을 주어 동기부여</a:t>
            </a:r>
            <a:endParaRPr lang="en-US" altLang="ko-KR" sz="1400" b="1" dirty="0" smtClean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글쓰기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추천하기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b="1" dirty="0" err="1" smtClean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추천받기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b="1" dirty="0" err="1" smtClean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댓글쓰기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각 행동에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+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점수</a:t>
            </a:r>
            <a:endParaRPr lang="en-US" altLang="ko-KR" sz="1400" b="1" dirty="0" smtClean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회원에게만 글쓰기 권한을 부여</a:t>
            </a:r>
            <a:endParaRPr lang="en-US" altLang="ko-KR" sz="1400" b="1" dirty="0" smtClean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정보게시판은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레벨 이상만 글쓰기 가능</a:t>
            </a:r>
            <a:endParaRPr lang="en-US" altLang="ko-KR" sz="1400" b="1" dirty="0" smtClean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400" b="1" dirty="0" err="1" smtClean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Ckeditor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통한 글쓰기</a:t>
            </a:r>
            <a:endParaRPr lang="en-US" altLang="ko-KR" sz="1400" b="1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6827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3"/>
          <p:cNvSpPr txBox="1">
            <a:spLocks/>
          </p:cNvSpPr>
          <p:nvPr/>
        </p:nvSpPr>
        <p:spPr>
          <a:xfrm>
            <a:off x="293147" y="64738"/>
            <a:ext cx="2723974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10. 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소개</a:t>
            </a:r>
            <a:endParaRPr lang="ko-KR" altLang="en-US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슬라이드 번호 개체 틀 3"/>
          <p:cNvSpPr txBox="1">
            <a:spLocks/>
          </p:cNvSpPr>
          <p:nvPr/>
        </p:nvSpPr>
        <p:spPr>
          <a:xfrm>
            <a:off x="11574163" y="6530625"/>
            <a:ext cx="6178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BA7361-7AB8-4A33-9D2A-5082C82A5428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61" y="604342"/>
            <a:ext cx="5618207" cy="286365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759" y="596102"/>
            <a:ext cx="5964195" cy="304000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70" y="3525794"/>
            <a:ext cx="5611749" cy="290795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427" y="3520537"/>
            <a:ext cx="5906530" cy="295602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644656" y="1761514"/>
            <a:ext cx="825867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나눔바른고딕" pitchFamily="50" charset="-127"/>
                <a:ea typeface="나눔바른고딕" pitchFamily="50" charset="-127"/>
              </a:rPr>
              <a:t>메인화면</a:t>
            </a:r>
            <a:endParaRPr lang="en-US" altLang="ko-KR" sz="14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833598" y="1732681"/>
            <a:ext cx="986167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정보게시판</a:t>
            </a:r>
            <a:endParaRPr lang="en-US" altLang="ko-KR" sz="14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81726" y="4665352"/>
            <a:ext cx="865943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상세 보기</a:t>
            </a:r>
            <a:endParaRPr lang="en-US" altLang="ko-KR" sz="140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400" dirty="0" err="1" smtClean="0">
                <a:latin typeface="나눔바른고딕" pitchFamily="50" charset="-127"/>
                <a:ea typeface="나눔바른고딕" pitchFamily="50" charset="-127"/>
              </a:rPr>
              <a:t>댓글</a:t>
            </a:r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 입력</a:t>
            </a:r>
            <a:endParaRPr lang="en-US" altLang="ko-KR" sz="14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105445" y="4747730"/>
            <a:ext cx="705642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글 작성</a:t>
            </a:r>
            <a:endParaRPr lang="en-US" altLang="ko-KR" sz="14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835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3"/>
          <p:cNvSpPr txBox="1">
            <a:spLocks/>
          </p:cNvSpPr>
          <p:nvPr/>
        </p:nvSpPr>
        <p:spPr>
          <a:xfrm>
            <a:off x="293147" y="64738"/>
            <a:ext cx="2723974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10. 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소개</a:t>
            </a:r>
            <a:endParaRPr lang="ko-KR" altLang="en-US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슬라이드 번호 개체 틀 3"/>
          <p:cNvSpPr txBox="1">
            <a:spLocks/>
          </p:cNvSpPr>
          <p:nvPr/>
        </p:nvSpPr>
        <p:spPr>
          <a:xfrm>
            <a:off x="11574163" y="6530625"/>
            <a:ext cx="6178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BA7361-7AB8-4A33-9D2A-5082C82A5428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053" y="629055"/>
            <a:ext cx="5521509" cy="281436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86" y="637292"/>
            <a:ext cx="5412259" cy="275867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495823"/>
            <a:ext cx="5387546" cy="27460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301359" y="3841568"/>
            <a:ext cx="2339102" cy="23698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바른고딕" pitchFamily="50" charset="-127"/>
                <a:ea typeface="나눔바른고딕" pitchFamily="50" charset="-127"/>
              </a:rPr>
              <a:t>경험치 축적</a:t>
            </a:r>
            <a:endParaRPr lang="en-US" altLang="ko-KR" sz="1600" dirty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600" dirty="0">
                <a:latin typeface="나눔바른고딕" pitchFamily="50" charset="-127"/>
                <a:ea typeface="나눔바른고딕" pitchFamily="50" charset="-127"/>
              </a:rPr>
              <a:t>글쓰기</a:t>
            </a:r>
            <a:r>
              <a:rPr lang="en-US" altLang="ko-KR" sz="1600" dirty="0">
                <a:latin typeface="나눔바른고딕" pitchFamily="50" charset="-127"/>
                <a:ea typeface="나눔바른고딕" pitchFamily="50" charset="-127"/>
              </a:rPr>
              <a:t>+5</a:t>
            </a:r>
          </a:p>
          <a:p>
            <a:r>
              <a:rPr lang="ko-KR" altLang="en-US" sz="1600" dirty="0">
                <a:latin typeface="나눔바른고딕" pitchFamily="50" charset="-127"/>
                <a:ea typeface="나눔바른고딕" pitchFamily="50" charset="-127"/>
              </a:rPr>
              <a:t>추천하기</a:t>
            </a:r>
            <a:r>
              <a:rPr lang="en-US" altLang="ko-KR" sz="1600" dirty="0">
                <a:latin typeface="나눔바른고딕" pitchFamily="50" charset="-127"/>
                <a:ea typeface="나눔바른고딕" pitchFamily="50" charset="-127"/>
              </a:rPr>
              <a:t>/</a:t>
            </a:r>
            <a:r>
              <a:rPr lang="ko-KR" altLang="en-US" sz="1600" dirty="0">
                <a:latin typeface="나눔바른고딕" pitchFamily="50" charset="-127"/>
                <a:ea typeface="나눔바른고딕" pitchFamily="50" charset="-127"/>
              </a:rPr>
              <a:t>받기</a:t>
            </a:r>
            <a:r>
              <a:rPr lang="en-US" altLang="ko-KR" sz="1600" dirty="0">
                <a:latin typeface="나눔바른고딕" pitchFamily="50" charset="-127"/>
                <a:ea typeface="나눔바른고딕" pitchFamily="50" charset="-127"/>
              </a:rPr>
              <a:t>+3</a:t>
            </a:r>
          </a:p>
          <a:p>
            <a:r>
              <a:rPr lang="ko-KR" altLang="en-US" sz="1600" dirty="0" err="1">
                <a:latin typeface="나눔바른고딕" pitchFamily="50" charset="-127"/>
                <a:ea typeface="나눔바른고딕" pitchFamily="50" charset="-127"/>
              </a:rPr>
              <a:t>댓글달기</a:t>
            </a:r>
            <a:r>
              <a:rPr lang="en-US" altLang="ko-KR" sz="1600" dirty="0">
                <a:latin typeface="나눔바른고딕" pitchFamily="50" charset="-127"/>
                <a:ea typeface="나눔바른고딕" pitchFamily="50" charset="-127"/>
              </a:rPr>
              <a:t>+2</a:t>
            </a:r>
          </a:p>
          <a:p>
            <a:endParaRPr lang="en-US" altLang="ko-KR" sz="1600" dirty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600" dirty="0">
                <a:latin typeface="나눔바른고딕" pitchFamily="50" charset="-127"/>
                <a:ea typeface="나눔바른고딕" pitchFamily="50" charset="-127"/>
              </a:rPr>
              <a:t>경험치가 </a:t>
            </a:r>
            <a:r>
              <a:rPr lang="en-US" altLang="ko-KR" sz="1600" dirty="0">
                <a:latin typeface="나눔바른고딕" pitchFamily="50" charset="-127"/>
                <a:ea typeface="나눔바른고딕" pitchFamily="50" charset="-127"/>
              </a:rPr>
              <a:t>100</a:t>
            </a:r>
            <a:r>
              <a:rPr lang="ko-KR" altLang="en-US" sz="1600" dirty="0">
                <a:latin typeface="나눔바른고딕" pitchFamily="50" charset="-127"/>
                <a:ea typeface="나눔바른고딕" pitchFamily="50" charset="-127"/>
              </a:rPr>
              <a:t>을 초과하면</a:t>
            </a:r>
            <a:endParaRPr lang="en-US" altLang="ko-KR" sz="1600" dirty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600" dirty="0">
                <a:latin typeface="나눔바른고딕" pitchFamily="50" charset="-127"/>
                <a:ea typeface="나눔바른고딕" pitchFamily="50" charset="-127"/>
              </a:rPr>
              <a:t>경험치를 </a:t>
            </a:r>
            <a:r>
              <a:rPr lang="en-US" altLang="ko-KR" sz="1600" dirty="0">
                <a:latin typeface="나눔바른고딕" pitchFamily="50" charset="-127"/>
                <a:ea typeface="나눔바른고딕" pitchFamily="50" charset="-127"/>
              </a:rPr>
              <a:t>100</a:t>
            </a:r>
            <a:r>
              <a:rPr lang="ko-KR" altLang="en-US" sz="1600" dirty="0">
                <a:latin typeface="나눔바른고딕" pitchFamily="50" charset="-127"/>
                <a:ea typeface="나눔바른고딕" pitchFamily="50" charset="-127"/>
              </a:rPr>
              <a:t>으로 나누고</a:t>
            </a:r>
            <a:endParaRPr lang="en-US" altLang="ko-KR" sz="1600" dirty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600" dirty="0">
                <a:latin typeface="나눔바른고딕" pitchFamily="50" charset="-127"/>
                <a:ea typeface="나눔바른고딕" pitchFamily="50" charset="-127"/>
              </a:rPr>
              <a:t>나머지를 경험치에</a:t>
            </a:r>
            <a:r>
              <a:rPr lang="en-US" altLang="ko-KR" sz="16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600" dirty="0">
                <a:latin typeface="나눔바른고딕" pitchFamily="50" charset="-127"/>
                <a:ea typeface="나눔바른고딕" pitchFamily="50" charset="-127"/>
              </a:rPr>
              <a:t>넣고</a:t>
            </a:r>
            <a:endParaRPr lang="en-US" altLang="ko-KR" sz="1600" dirty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600" dirty="0">
                <a:latin typeface="나눔바른고딕" pitchFamily="50" charset="-127"/>
                <a:ea typeface="나눔바른고딕" pitchFamily="50" charset="-127"/>
              </a:rPr>
              <a:t>레벨을 </a:t>
            </a:r>
            <a:r>
              <a:rPr lang="en-US" altLang="ko-KR" sz="1600" dirty="0">
                <a:latin typeface="나눔바른고딕" pitchFamily="50" charset="-127"/>
                <a:ea typeface="나눔바른고딕" pitchFamily="50" charset="-127"/>
              </a:rPr>
              <a:t>1 </a:t>
            </a:r>
            <a:r>
              <a:rPr lang="ko-KR" altLang="en-US" sz="1600" dirty="0">
                <a:latin typeface="나눔바른고딕" pitchFamily="50" charset="-127"/>
                <a:ea typeface="나눔바른고딕" pitchFamily="50" charset="-127"/>
              </a:rPr>
              <a:t>올림</a:t>
            </a:r>
            <a:endParaRPr lang="en-US" altLang="ko-KR" sz="16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33911" y="1637947"/>
            <a:ext cx="732893" cy="3385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로그인</a:t>
            </a:r>
            <a:endParaRPr lang="en-US" altLang="ko-KR" sz="16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37468" y="1666779"/>
            <a:ext cx="915635" cy="3385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600" smtClean="0">
                <a:latin typeface="나눔바른고딕" pitchFamily="50" charset="-127"/>
                <a:ea typeface="나눔바른고딕" pitchFamily="50" charset="-127"/>
              </a:rPr>
              <a:t>회원정보</a:t>
            </a:r>
            <a:endParaRPr lang="en-US" altLang="ko-KR" sz="16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42149" y="4718898"/>
            <a:ext cx="915635" cy="3385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회원가입</a:t>
            </a:r>
            <a:endParaRPr lang="en-US" altLang="ko-KR" sz="16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835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3"/>
          <p:cNvSpPr txBox="1">
            <a:spLocks/>
          </p:cNvSpPr>
          <p:nvPr/>
        </p:nvSpPr>
        <p:spPr>
          <a:xfrm>
            <a:off x="293147" y="64738"/>
            <a:ext cx="4962594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02. 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렌터카 중개 사이트 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프로젝트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</a:t>
            </a:r>
          </a:p>
        </p:txBody>
      </p:sp>
      <p:sp>
        <p:nvSpPr>
          <p:cNvPr id="13" name="슬라이드 번호 개체 틀 3"/>
          <p:cNvSpPr txBox="1">
            <a:spLocks/>
          </p:cNvSpPr>
          <p:nvPr/>
        </p:nvSpPr>
        <p:spPr>
          <a:xfrm>
            <a:off x="11574163" y="6530625"/>
            <a:ext cx="6178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BA7361-7AB8-4A33-9D2A-5082C82A5428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5" name="TextBox 6"/>
          <p:cNvSpPr txBox="1"/>
          <p:nvPr/>
        </p:nvSpPr>
        <p:spPr>
          <a:xfrm>
            <a:off x="406574" y="1125537"/>
            <a:ext cx="5616624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▷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주제 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렌터카 중개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사이트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파이널프로젝트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  <a:defRPr lang="ko-KR" altLang="en-US"/>
            </a:pP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▷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기간 </a:t>
            </a:r>
            <a:r>
              <a:rPr lang="ko-KR" altLang="en-US" sz="1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  <a:defRPr lang="ko-KR" altLang="en-US"/>
            </a:pP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▷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</a:t>
            </a: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ko-KR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원</a:t>
            </a: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</a:t>
            </a:r>
            <a:r>
              <a:rPr lang="ko-KR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 </a:t>
            </a: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r>
              <a:rPr lang="ko-KR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  <a:defRPr lang="ko-KR" altLang="en-US"/>
            </a:pPr>
            <a:endParaRPr lang="en-US" altLang="ko-KR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▷ </a:t>
            </a:r>
            <a:r>
              <a:rPr lang="ko-KR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기술 및 환경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- OS :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windows 10, 7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-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Server: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Tomcat 8.0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-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Tool: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STS, Toad for Oracle, eXERD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Language :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Java, JSP, J-Query, JavaScript, JSTL, HTML5/CSS3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- DB :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Oracle 11g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Framework :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Spring, Mybatis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API : </a:t>
            </a:r>
            <a:r>
              <a:rPr lang="ko-KR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다음지도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도로명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주소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Iamport, HighCharts, 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CKEditor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- etc: 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BootStrap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167214" y="1125538"/>
            <a:ext cx="561662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▷ </a:t>
            </a:r>
            <a:r>
              <a:rPr lang="ko-KR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</a:t>
            </a: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</a:t>
            </a:r>
            <a:r>
              <a:rPr lang="ko-KR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능</a:t>
            </a: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렌터카 실시간 예약 가능 차량 검색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예약한 날짜와 시간에 따른 가격 계산 처리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- Iamport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이용한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결제처리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- HighCharts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이용한 매출통계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그래프 표시</a:t>
            </a:r>
            <a:endParaRPr lang="ko-KR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도로명 주소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API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이용한 주소 검색</a:t>
            </a:r>
            <a:endParaRPr lang="ko-KR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다음지도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API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이용한 회사 위치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반납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인수장소 표시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- CKEditor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이용한 게시판 글쓰기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특정일에 전달의 매출과 수수료를 계산 처리하는 스프링 스케줄러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비번찾기시 랜덤값을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James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통해 이메일 발송처리</a:t>
            </a:r>
            <a:endParaRPr lang="ko-KR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부트스트랩을 활용한 디자인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- Ajax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이용한 아이디 중복체크</a:t>
            </a:r>
          </a:p>
        </p:txBody>
      </p:sp>
    </p:spTree>
    <p:extLst>
      <p:ext uri="{BB962C8B-B14F-4D97-AF65-F5344CB8AC3E}">
        <p14:creationId xmlns:p14="http://schemas.microsoft.com/office/powerpoint/2010/main" val="2346827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iamport_mai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55797" y="5277455"/>
            <a:ext cx="2117581" cy="1111730"/>
          </a:xfrm>
          <a:prstGeom prst="rect">
            <a:avLst/>
          </a:prstGeom>
        </p:spPr>
      </p:pic>
      <p:sp>
        <p:nvSpPr>
          <p:cNvPr id="12" name="제목 3"/>
          <p:cNvSpPr txBox="1">
            <a:spLocks/>
          </p:cNvSpPr>
          <p:nvPr/>
        </p:nvSpPr>
        <p:spPr>
          <a:xfrm>
            <a:off x="293147" y="64738"/>
            <a:ext cx="2723974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담당업무</a:t>
            </a:r>
          </a:p>
        </p:txBody>
      </p:sp>
      <p:sp>
        <p:nvSpPr>
          <p:cNvPr id="13" name="슬라이드 번호 개체 틀 3"/>
          <p:cNvSpPr txBox="1">
            <a:spLocks/>
          </p:cNvSpPr>
          <p:nvPr/>
        </p:nvSpPr>
        <p:spPr>
          <a:xfrm>
            <a:off x="11574163" y="6530625"/>
            <a:ext cx="6178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BA7361-7AB8-4A33-9D2A-5082C82A5428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5" name="TextBox 6"/>
          <p:cNvSpPr txBox="1"/>
          <p:nvPr/>
        </p:nvSpPr>
        <p:spPr>
          <a:xfrm>
            <a:off x="649855" y="1017192"/>
            <a:ext cx="1137726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▷ 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PM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으로 전체적인 프로젝트 관리 및 총괄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업무</a:t>
            </a:r>
            <a:endParaRPr lang="en-US" altLang="ko-KR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▷ 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모델링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DB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테이블 작성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테스트 데이터 작성</a:t>
            </a:r>
            <a:endParaRPr lang="en-US" altLang="ko-KR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▷ 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PPT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작성</a:t>
            </a:r>
            <a:endParaRPr lang="en-US" altLang="ko-KR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▷ 고객</a:t>
            </a:r>
            <a:r>
              <a:rPr lang="en-US" altLang="ko-KR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실시간 검색</a:t>
            </a:r>
            <a:r>
              <a:rPr lang="en-US" altLang="ko-KR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상세보기</a:t>
            </a:r>
            <a:r>
              <a:rPr lang="en-US" altLang="ko-KR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예약</a:t>
            </a:r>
            <a:r>
              <a:rPr lang="en-US" altLang="ko-KR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결제 페이지</a:t>
            </a:r>
            <a:r>
              <a:rPr lang="en-US" altLang="ko-KR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</a:t>
            </a:r>
            <a:r>
              <a:rPr lang="en-US" altLang="ko-KR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매출통계</a:t>
            </a:r>
            <a:r>
              <a:rPr lang="en-US" altLang="ko-KR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정산처리</a:t>
            </a:r>
            <a:r>
              <a:rPr lang="en-US" altLang="ko-KR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공지관리</a:t>
            </a:r>
            <a:r>
              <a:rPr lang="en-US" altLang="ko-KR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관리자관리</a:t>
            </a:r>
            <a:r>
              <a:rPr lang="en-US" altLang="ko-KR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기타 다른 모든 페이지 관여 및 조언</a:t>
            </a:r>
            <a:endParaRPr lang="en-US" altLang="ko-KR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▷</a:t>
            </a:r>
            <a:r>
              <a:rPr lang="en-US" altLang="ko-KR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사용자 </a:t>
            </a:r>
            <a:r>
              <a:rPr lang="en-US" altLang="ko-KR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업체 </a:t>
            </a:r>
            <a:r>
              <a:rPr lang="en-US" altLang="ko-KR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디자인 및 코딩 관여</a:t>
            </a:r>
            <a:endParaRPr lang="en-US" altLang="ko-KR" sz="14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▷ 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API </a:t>
            </a:r>
            <a:r>
              <a:rPr lang="ko-KR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이용</a:t>
            </a:r>
            <a:endParaRPr lang="en-US" altLang="ko-KR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- Iamport: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실시간 예약 결제</a:t>
            </a:r>
            <a:endParaRPr lang="en-US" altLang="ko-KR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- HighCharts: </a:t>
            </a:r>
            <a:r>
              <a:rPr lang="ko-KR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매출 통계 페이지</a:t>
            </a:r>
            <a:r>
              <a:rPr lang="ko-KR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차트 추가 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일별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월별 매출 통계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ko-KR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- James: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사용자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업체관리자 </a:t>
            </a:r>
            <a:r>
              <a:rPr lang="ko-KR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비밀번호 찾기에서 회원정보와 일치하는 내용이면 메일로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무작위 </a:t>
            </a:r>
            <a:r>
              <a:rPr lang="ko-KR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비밀번호 발송</a:t>
            </a:r>
            <a:endParaRPr lang="en-US" altLang="ko-KR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-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다음지도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인수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반납장소 주소 연동으로 지도 표시 설정 </a:t>
            </a:r>
            <a:endParaRPr lang="en-US" altLang="ko-KR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- CKeditor: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공지 작성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수정</a:t>
            </a:r>
            <a:endParaRPr lang="en-US" altLang="ko-KR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-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도로명주소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주소 검색시 도로명 검색 및 표시</a:t>
            </a:r>
            <a:endParaRPr lang="en-US" altLang="ko-KR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 descr="DOR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73378" y="5622392"/>
            <a:ext cx="1240627" cy="435025"/>
          </a:xfrm>
          <a:prstGeom prst="rect">
            <a:avLst/>
          </a:prstGeom>
        </p:spPr>
      </p:pic>
      <p:pic>
        <p:nvPicPr>
          <p:cNvPr id="9" name="그림 8" descr="DAU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45797" y="5622393"/>
            <a:ext cx="950034" cy="439730"/>
          </a:xfrm>
          <a:prstGeom prst="rect">
            <a:avLst/>
          </a:prstGeom>
        </p:spPr>
      </p:pic>
      <p:pic>
        <p:nvPicPr>
          <p:cNvPr id="10" name="Picture 4" descr="C:\Users\User\Documents\카카오톡 받은 파일\KakaoTalk_20160927_10174764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48307" y="5622392"/>
            <a:ext cx="1938610" cy="435025"/>
          </a:xfrm>
          <a:prstGeom prst="rect">
            <a:avLst/>
          </a:prstGeom>
          <a:noFill/>
        </p:spPr>
      </p:pic>
      <p:pic>
        <p:nvPicPr>
          <p:cNvPr id="11" name="Picture 3" descr="C:\Users\User\Documents\카카오톡 받은 파일\KakaoTalk_20160927_094017982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288012" y="5622392"/>
            <a:ext cx="1023768" cy="437233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686" y="5622393"/>
            <a:ext cx="1210446" cy="44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877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3"/>
          <p:cNvSpPr txBox="1">
            <a:spLocks/>
          </p:cNvSpPr>
          <p:nvPr/>
        </p:nvSpPr>
        <p:spPr>
          <a:xfrm>
            <a:off x="293147" y="64738"/>
            <a:ext cx="2723974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04. DB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모델링</a:t>
            </a:r>
          </a:p>
        </p:txBody>
      </p:sp>
      <p:sp>
        <p:nvSpPr>
          <p:cNvPr id="13" name="슬라이드 번호 개체 틀 3"/>
          <p:cNvSpPr txBox="1">
            <a:spLocks/>
          </p:cNvSpPr>
          <p:nvPr/>
        </p:nvSpPr>
        <p:spPr>
          <a:xfrm>
            <a:off x="11574163" y="6530625"/>
            <a:ext cx="6178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BA7361-7AB8-4A33-9D2A-5082C82A5428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6" name="그림 5" descr="KakaoTalk_20170516_12034545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7" y="846611"/>
            <a:ext cx="12190413" cy="526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835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94" y="478173"/>
            <a:ext cx="7997726" cy="6005384"/>
          </a:xfrm>
          <a:prstGeom prst="rect">
            <a:avLst/>
          </a:prstGeom>
        </p:spPr>
      </p:pic>
      <p:sp>
        <p:nvSpPr>
          <p:cNvPr id="12" name="제목 3"/>
          <p:cNvSpPr txBox="1">
            <a:spLocks/>
          </p:cNvSpPr>
          <p:nvPr/>
        </p:nvSpPr>
        <p:spPr>
          <a:xfrm>
            <a:off x="293147" y="64738"/>
            <a:ext cx="2723974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고객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실시간 예약 검색</a:t>
            </a:r>
          </a:p>
        </p:txBody>
      </p:sp>
      <p:sp>
        <p:nvSpPr>
          <p:cNvPr id="13" name="슬라이드 번호 개체 틀 3"/>
          <p:cNvSpPr txBox="1">
            <a:spLocks/>
          </p:cNvSpPr>
          <p:nvPr/>
        </p:nvSpPr>
        <p:spPr>
          <a:xfrm>
            <a:off x="11574163" y="6530625"/>
            <a:ext cx="6178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BA7361-7AB8-4A33-9D2A-5082C82A5428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56345" y="1515761"/>
            <a:ext cx="6358855" cy="3295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8471369" y="1056503"/>
            <a:ext cx="3566984" cy="320863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처음 메뉴 진입시 당일을 기준으로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당일에 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+1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하여 시작일을 정하고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당일에 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+2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하여 반납일을 기본값으로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설정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해당일에 예약 가능한 업체차량을 표시해준다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검색조건 입력부분은 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Datepicker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를 통해 선택 가능하며 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선택 가능일은 당일 기준으로 예약가능 시작일은 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+1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일하여 총 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90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일내에서만 선택가능하며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최대 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7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일까지 예약가능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차종은 선택하지 않을시 모두 보여주며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차종 선택시 해당 차종내에서 예약 가능한 업체 차량만 표시됨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0" name="직선 화살표 연결선 9"/>
          <p:cNvCxnSpPr>
            <a:cxnSpLocks/>
          </p:cNvCxnSpPr>
          <p:nvPr/>
        </p:nvCxnSpPr>
        <p:spPr>
          <a:xfrm>
            <a:off x="7315201" y="1672283"/>
            <a:ext cx="1065401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351373" y="1972959"/>
            <a:ext cx="1923535" cy="3295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5638800" y="2685538"/>
            <a:ext cx="2516660" cy="55193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클릭시 차모델명순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가격 높은순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가격낮은순으로 다시 정렬하여 표시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5" name="직선 연결선 14"/>
          <p:cNvCxnSpPr>
            <a:stCxn id="11" idx="2"/>
          </p:cNvCxnSpPr>
          <p:nvPr/>
        </p:nvCxnSpPr>
        <p:spPr>
          <a:xfrm rot="5400000">
            <a:off x="7132938" y="2480617"/>
            <a:ext cx="358346" cy="206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982099" y="4102443"/>
            <a:ext cx="1515761" cy="174468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꺾인 연결선 20"/>
          <p:cNvCxnSpPr/>
          <p:nvPr/>
        </p:nvCxnSpPr>
        <p:spPr>
          <a:xfrm>
            <a:off x="4497860" y="5066272"/>
            <a:ext cx="1466335" cy="939112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6013621" y="5377625"/>
            <a:ext cx="5068236" cy="1169773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업체의 차량정보가 표시되며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해당 차의 소유업체이름과 모델명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옵션내역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가격이 표시된다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이때 가격은 검색한 기간에 해당하는 시간만큼 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30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분 단위로계산되어 표시됨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이미지나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모델명을 클릭하면 해당 차량 예약으로 진행된다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7741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72" y="718377"/>
            <a:ext cx="6698327" cy="5665947"/>
          </a:xfrm>
          <a:prstGeom prst="rect">
            <a:avLst/>
          </a:prstGeom>
        </p:spPr>
      </p:pic>
      <p:sp>
        <p:nvSpPr>
          <p:cNvPr id="12" name="제목 3"/>
          <p:cNvSpPr txBox="1">
            <a:spLocks/>
          </p:cNvSpPr>
          <p:nvPr/>
        </p:nvSpPr>
        <p:spPr>
          <a:xfrm>
            <a:off x="293147" y="64738"/>
            <a:ext cx="3188284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고객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선택한 예약정보 표시</a:t>
            </a:r>
          </a:p>
        </p:txBody>
      </p:sp>
      <p:sp>
        <p:nvSpPr>
          <p:cNvPr id="13" name="슬라이드 번호 개체 틀 3"/>
          <p:cNvSpPr txBox="1">
            <a:spLocks/>
          </p:cNvSpPr>
          <p:nvPr/>
        </p:nvSpPr>
        <p:spPr>
          <a:xfrm>
            <a:off x="11574163" y="6530625"/>
            <a:ext cx="6178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BA7361-7AB8-4A33-9D2A-5082C82A5428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103872" y="1293338"/>
            <a:ext cx="5682822" cy="109752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7948983" y="1606026"/>
            <a:ext cx="3814120" cy="472146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앞에서 선택한 업체차량과 관련된 정보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,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예약하려는 기간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그 기간에 대해 계산된 가격 표시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6786694" y="1833596"/>
            <a:ext cx="996777" cy="2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091512" y="2483141"/>
            <a:ext cx="5695181" cy="176758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6786693" y="3383370"/>
            <a:ext cx="996777" cy="2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7948983" y="3206267"/>
            <a:ext cx="4131277" cy="35010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해당 차량의 인수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반납 위치를 다음 지도 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API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를 이용하여 표시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87393" y="4316625"/>
            <a:ext cx="5699299" cy="206769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6786693" y="5150953"/>
            <a:ext cx="996777" cy="2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948982" y="4054757"/>
            <a:ext cx="4131277" cy="234778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Arial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로그인이이 되지 않은 경우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: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해당 영역이 보이지 않으며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 ‘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회원 로그인시 예약이 가능합니다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라는 내용이 표시됨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buFont typeface="Arial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buFont typeface="Arial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로그인이 된 경우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회원의 정보를 가져와서 동일정보 입력을    선택한 경우 회원의 정보를 그대로 입력시켜준다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buFont typeface="Arial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buFont typeface="Arial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운전자의 생년월일은 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datepicker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를 통해 선택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buFont typeface="Arial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buFont typeface="Arial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모든 값은 필수 값으로 값이 모두 입력되었을 경우에만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                                                     ‘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예약하기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를 실행 가능하게 된다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4806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p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3900" y="453082"/>
            <a:ext cx="4252818" cy="3534032"/>
          </a:xfrm>
          <a:prstGeom prst="rect">
            <a:avLst/>
          </a:prstGeom>
        </p:spPr>
      </p:pic>
      <p:sp>
        <p:nvSpPr>
          <p:cNvPr id="12" name="제목 3"/>
          <p:cNvSpPr txBox="1">
            <a:spLocks/>
          </p:cNvSpPr>
          <p:nvPr/>
        </p:nvSpPr>
        <p:spPr>
          <a:xfrm>
            <a:off x="293147" y="64738"/>
            <a:ext cx="3775514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고객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선택한 조건으로 예약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결제</a:t>
            </a:r>
          </a:p>
        </p:txBody>
      </p:sp>
      <p:sp>
        <p:nvSpPr>
          <p:cNvPr id="13" name="슬라이드 번호 개체 틀 3"/>
          <p:cNvSpPr txBox="1">
            <a:spLocks/>
          </p:cNvSpPr>
          <p:nvPr/>
        </p:nvSpPr>
        <p:spPr>
          <a:xfrm>
            <a:off x="11574163" y="6530625"/>
            <a:ext cx="6178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BA7361-7AB8-4A33-9D2A-5082C82A5428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179833" y="1408519"/>
            <a:ext cx="3921212" cy="119448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앞서 예약하기에 성공한 경우 결제 페이지로 이동된다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결제하기 페이지에서는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선택한 차량과 관련된 업체 정보와 예약한 기간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그 기간에 해당하는 계산된 가격이 표시된다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7"/>
          <a:stretch/>
        </p:blipFill>
        <p:spPr>
          <a:xfrm>
            <a:off x="3363985" y="2926277"/>
            <a:ext cx="5415813" cy="344078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830964" y="4167665"/>
            <a:ext cx="3319849" cy="84025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결제하기를 누를 경우 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iamport 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와 연동되어 결제하기 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api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가 호출된다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결제가 성공할 경우 예약확인 페이지로 이동한다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062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3"/>
          <p:cNvSpPr txBox="1">
            <a:spLocks/>
          </p:cNvSpPr>
          <p:nvPr/>
        </p:nvSpPr>
        <p:spPr>
          <a:xfrm>
            <a:off x="293147" y="64738"/>
            <a:ext cx="2723974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고객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예약내역 확인</a:t>
            </a:r>
          </a:p>
        </p:txBody>
      </p:sp>
      <p:sp>
        <p:nvSpPr>
          <p:cNvPr id="13" name="슬라이드 번호 개체 틀 3"/>
          <p:cNvSpPr txBox="1">
            <a:spLocks/>
          </p:cNvSpPr>
          <p:nvPr/>
        </p:nvSpPr>
        <p:spPr>
          <a:xfrm>
            <a:off x="11574163" y="6530625"/>
            <a:ext cx="6178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BA7361-7AB8-4A33-9D2A-5082C82A5428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2083" y="685800"/>
            <a:ext cx="6239202" cy="3635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15522" y="794056"/>
            <a:ext cx="4030958" cy="2143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직선 화살표 연결선 5"/>
          <p:cNvCxnSpPr/>
          <p:nvPr/>
        </p:nvCxnSpPr>
        <p:spPr>
          <a:xfrm flipV="1">
            <a:off x="5568778" y="1260389"/>
            <a:ext cx="2710249" cy="85673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9278" y="3224231"/>
            <a:ext cx="3559340" cy="3085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직선 화살표 연결선 7"/>
          <p:cNvCxnSpPr/>
          <p:nvPr/>
        </p:nvCxnSpPr>
        <p:spPr>
          <a:xfrm rot="16200000" flipH="1">
            <a:off x="603421" y="2654643"/>
            <a:ext cx="987364" cy="34304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50303" y="3324489"/>
            <a:ext cx="3876674" cy="2341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직선 화살표 연결선 9"/>
          <p:cNvCxnSpPr/>
          <p:nvPr/>
        </p:nvCxnSpPr>
        <p:spPr>
          <a:xfrm>
            <a:off x="6252519" y="2454876"/>
            <a:ext cx="1334530" cy="996778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469557" y="2042986"/>
            <a:ext cx="675504" cy="28008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5082746" y="2055343"/>
            <a:ext cx="481916" cy="28008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5663513" y="2224216"/>
            <a:ext cx="580768" cy="22242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2990335" y="4790304"/>
            <a:ext cx="2331308" cy="88556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예약번호를 클릭하면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예약관련 상세정보가 모달로 표시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차량 인수반납 위치가 표시됨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266671" y="1491050"/>
            <a:ext cx="2331308" cy="88556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예약취소를 누르면 다시 한번 확인을 받는 창이 표시되며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표시된 창의 예약취소를 한번 더 누르면 예약과 결제가 취소됨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13187" y="2491946"/>
            <a:ext cx="2059460" cy="156930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반납일이 지나고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후기작성 내용이 없으며 취소되지 않은 예약이라면 이용후기 작성 버튼이 표시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위의 조건이 모두 충족되지 않으면 이용후기 작성 버튼이 표시되지 않는다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049264" y="5313406"/>
            <a:ext cx="2059460" cy="109563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회원은 사용후기를 입력하고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친절도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청결도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편의성을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각각 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1~5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점 선택 입력하며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관련 후기 사진을 </a:t>
            </a:r>
            <a:r>
              <a:rPr lang="en-US" altLang="ko-KR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3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개까지 업로드 할 수 있음</a:t>
            </a:r>
            <a:endParaRPr lang="en-US" altLang="ko-KR" sz="12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3398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5027</TotalTime>
  <Words>1741</Words>
  <Application>Microsoft Office PowerPoint</Application>
  <PresentationFormat>와이드스크린</PresentationFormat>
  <Paragraphs>365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맑은 고딕</vt:lpstr>
      <vt:lpstr>나눔고딕 ExtraBold</vt:lpstr>
      <vt:lpstr>Calibri</vt:lpstr>
      <vt:lpstr>나눔고딕</vt:lpstr>
      <vt:lpstr>Arial</vt:lpstr>
      <vt:lpstr>나눔바른고딕</vt:lpstr>
      <vt:lpstr>함초롬돋움</vt:lpstr>
      <vt:lpstr>Office 테마</vt:lpstr>
      <vt:lpstr>웹 프로젝트 포트폴리오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shen wei</dc:creator>
  <cp:lastModifiedBy>EZEN</cp:lastModifiedBy>
  <cp:revision>634</cp:revision>
  <dcterms:created xsi:type="dcterms:W3CDTF">2017-02-08T12:37:02Z</dcterms:created>
  <dcterms:modified xsi:type="dcterms:W3CDTF">2020-02-14T01:00:36Z</dcterms:modified>
</cp:coreProperties>
</file>